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3"/>
  </p:sldMasterIdLst>
  <p:notesMasterIdLst>
    <p:notesMasterId r:id="rId23"/>
  </p:notesMasterIdLst>
  <p:handoutMasterIdLst>
    <p:handoutMasterId r:id="rId25"/>
  </p:handoutMasterIdLst>
  <p:sldIdLst>
    <p:sldId id="259" r:id="rId4"/>
    <p:sldId id="262" r:id="rId5"/>
    <p:sldId id="261" r:id="rId6"/>
    <p:sldId id="266" r:id="rId7"/>
    <p:sldId id="1726" r:id="rId8"/>
    <p:sldId id="1724" r:id="rId9"/>
    <p:sldId id="280" r:id="rId10"/>
    <p:sldId id="1727" r:id="rId11"/>
    <p:sldId id="1728" r:id="rId12"/>
    <p:sldId id="1729" r:id="rId13"/>
    <p:sldId id="1730" r:id="rId14"/>
    <p:sldId id="1731" r:id="rId15"/>
    <p:sldId id="276" r:id="rId16"/>
    <p:sldId id="1748" r:id="rId17"/>
    <p:sldId id="281" r:id="rId18"/>
    <p:sldId id="1750" r:id="rId19"/>
    <p:sldId id="282" r:id="rId20"/>
    <p:sldId id="279" r:id="rId21"/>
    <p:sldId id="258" r:id="rId22"/>
    <p:sldId id="270"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5" autoAdjust="0"/>
    <p:restoredTop sz="94289" autoAdjust="0"/>
  </p:normalViewPr>
  <p:slideViewPr>
    <p:cSldViewPr snapToGrid="0" showGuides="1">
      <p:cViewPr>
        <p:scale>
          <a:sx n="70" d="100"/>
          <a:sy n="70" d="100"/>
        </p:scale>
        <p:origin x="960" y="828"/>
      </p:cViewPr>
      <p:guideLst>
        <p:guide pos="3844"/>
        <p:guide orient="horz" pos="996"/>
        <p:guide orient="horz" pos="1444"/>
        <p:guide orient="horz" pos="3102"/>
        <p:guide pos="2128"/>
        <p:guide pos="4048"/>
        <p:guide pos="5972"/>
        <p:guide pos="5316"/>
        <p:guide pos="2340"/>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0.xml"/><Relationship Id="rId23" Type="http://schemas.openxmlformats.org/officeDocument/2006/relationships/notesMaster" Target="notesMasters/notes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6.xml"/><Relationship Id="rId4" Type="http://schemas.openxmlformats.org/officeDocument/2006/relationships/image" Target="../media/image19.png"/><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image" Target="../media/image15.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21.png"/><Relationship Id="rId1"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406318" y="2016174"/>
            <a:ext cx="9379365" cy="1060855"/>
          </a:xfrm>
        </p:spPr>
        <p:txBody>
          <a:bodyPr/>
          <a:lstStyle/>
          <a:p>
            <a:r>
              <a:rPr lang="en-US" altLang="zh-CN" dirty="0"/>
              <a:t>AI-Poet</a:t>
            </a:r>
            <a:endParaRPr lang="en-US" altLang="zh-CN" dirty="0"/>
          </a:p>
        </p:txBody>
      </p:sp>
      <p:sp>
        <p:nvSpPr>
          <p:cNvPr id="3" name="内容占位符 2"/>
          <p:cNvSpPr>
            <a:spLocks noGrp="1"/>
          </p:cNvSpPr>
          <p:nvPr>
            <p:ph sz="quarter" idx="10"/>
          </p:nvPr>
        </p:nvSpPr>
        <p:spPr/>
        <p:txBody>
          <a:bodyPr/>
          <a:lstStyle/>
          <a:p>
            <a:r>
              <a:rPr lang="en-US" altLang="zh-CN" smtClean="0"/>
              <a:t>2021</a:t>
            </a:r>
            <a:r>
              <a:rPr lang="zh-CN" altLang="en-US" smtClean="0"/>
              <a:t>年</a:t>
            </a:r>
            <a:r>
              <a:rPr lang="en-US" altLang="zh-CN" smtClean="0"/>
              <a:t>12</a:t>
            </a:r>
            <a:r>
              <a:rPr lang="zh-CN" altLang="en-US" smtClean="0"/>
              <a:t>月</a:t>
            </a:r>
            <a:r>
              <a:rPr lang="en-US" altLang="zh-CN" smtClean="0"/>
              <a:t>30</a:t>
            </a:r>
            <a:r>
              <a:rPr lang="zh-CN" altLang="en-US" smtClean="0"/>
              <a:t>日</a:t>
            </a:r>
            <a:endParaRPr lang="zh-CN" altLang="en-US" dirty="0"/>
          </a:p>
        </p:txBody>
      </p:sp>
      <p:sp>
        <p:nvSpPr>
          <p:cNvPr id="10" name="文本占位符 9"/>
          <p:cNvSpPr>
            <a:spLocks noGrp="1"/>
          </p:cNvSpPr>
          <p:nvPr>
            <p:ph type="body" sz="quarter" idx="11"/>
          </p:nvPr>
        </p:nvSpPr>
        <p:spPr/>
        <p:txBody>
          <a:bodyPr/>
          <a:lstStyle/>
          <a:p>
            <a:r>
              <a:rPr lang="zh-CN" altLang="en-US" dirty="0"/>
              <a:t>徐惠东  胡超  陈子飏</a:t>
            </a:r>
            <a:endParaRPr lang="zh-CN" altLang="en-US" dirty="0"/>
          </a:p>
        </p:txBody>
      </p:sp>
      <p:sp>
        <p:nvSpPr>
          <p:cNvPr id="2" name="Text Box 1"/>
          <p:cNvSpPr txBox="1"/>
          <p:nvPr/>
        </p:nvSpPr>
        <p:spPr>
          <a:xfrm>
            <a:off x="6690360" y="3007360"/>
            <a:ext cx="3497580" cy="368300"/>
          </a:xfrm>
          <a:prstGeom prst="rect">
            <a:avLst/>
          </a:prstGeom>
          <a:noFill/>
        </p:spPr>
        <p:txBody>
          <a:bodyPr wrap="none" rtlCol="0">
            <a:spAutoFit/>
          </a:bodyPr>
          <a:p>
            <a:r>
              <a:rPr lang="zh-CN" altLang="en-US"/>
              <a:t>一款基于深度学习的 </a:t>
            </a:r>
            <a:r>
              <a:rPr lang="en-US" altLang="zh-CN"/>
              <a:t>AI </a:t>
            </a:r>
            <a:r>
              <a:rPr lang="zh-CN" altLang="en-US"/>
              <a:t>写诗系统</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诗句生成 </a:t>
            </a:r>
            <a:r>
              <a:rPr lang="en-US" altLang="zh-CN" dirty="0"/>
              <a:t>-- </a:t>
            </a:r>
            <a:r>
              <a:rPr lang="zh-CN" altLang="en-US" dirty="0"/>
              <a:t>首句生成</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pic>
        <p:nvPicPr>
          <p:cNvPr id="5" name="Picture 4" descr="code-generate-1"/>
          <p:cNvPicPr>
            <a:picLocks noChangeAspect="1"/>
          </p:cNvPicPr>
          <p:nvPr/>
        </p:nvPicPr>
        <p:blipFill>
          <a:blip r:embed="rId1"/>
          <a:stretch>
            <a:fillRect/>
          </a:stretch>
        </p:blipFill>
        <p:spPr>
          <a:xfrm>
            <a:off x="1075055" y="779145"/>
            <a:ext cx="10058400" cy="4851400"/>
          </a:xfrm>
          <a:prstGeom prst="rect">
            <a:avLst/>
          </a:prstGeom>
        </p:spPr>
      </p:pic>
      <p:sp>
        <p:nvSpPr>
          <p:cNvPr id="7" name="Text Box 6"/>
          <p:cNvSpPr txBox="1"/>
          <p:nvPr/>
        </p:nvSpPr>
        <p:spPr>
          <a:xfrm>
            <a:off x="1075055" y="5701665"/>
            <a:ext cx="11168380" cy="645160"/>
          </a:xfrm>
          <a:prstGeom prst="rect">
            <a:avLst/>
          </a:prstGeom>
          <a:noFill/>
        </p:spPr>
        <p:txBody>
          <a:bodyPr wrap="square" rtlCol="0">
            <a:spAutoFit/>
          </a:bodyPr>
          <a:p>
            <a:pPr algn="l"/>
            <a:r>
              <a:rPr lang="en-US" b="1">
                <a:latin typeface="+mn-ea"/>
                <a:cs typeface="+mn-ea"/>
              </a:rPr>
              <a:t>优先使用风格前缀生成隐藏层，并结合用户输入的首句喂给预训练模型生成下一句</a:t>
            </a:r>
            <a:r>
              <a:rPr lang="zh-CN" altLang="en-US" b="1">
                <a:latin typeface="+mn-ea"/>
                <a:cs typeface="+mn-ea"/>
              </a:rPr>
              <a:t>。</a:t>
            </a:r>
            <a:endParaRPr lang="zh-CN" altLang="en-US" b="1">
              <a:latin typeface="+mn-ea"/>
              <a:cs typeface="+mn-ea"/>
            </a:endParaRPr>
          </a:p>
          <a:p>
            <a:pPr algn="l"/>
            <a:r>
              <a:rPr lang="en-US" b="1">
                <a:latin typeface="+mn-ea"/>
                <a:cs typeface="+mn-ea"/>
              </a:rPr>
              <a:t>再使用生成的下一句作为下一次迭代的输入，不断迭代直至达到最大生成字数或遇到终止符 &lt;EOP&gt; 为止。</a:t>
            </a:r>
            <a:endParaRPr lang="en-US" b="1">
              <a:latin typeface="+mn-ea"/>
              <a:cs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诗句生成 </a:t>
            </a:r>
            <a:r>
              <a:rPr lang="en-US" altLang="zh-CN" dirty="0"/>
              <a:t>-- </a:t>
            </a:r>
            <a:r>
              <a:rPr lang="zh-CN" altLang="en-US" dirty="0"/>
              <a:t>藏头诗</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Text Box 6"/>
          <p:cNvSpPr txBox="1"/>
          <p:nvPr/>
        </p:nvSpPr>
        <p:spPr>
          <a:xfrm>
            <a:off x="1075055" y="5701665"/>
            <a:ext cx="11168380" cy="645160"/>
          </a:xfrm>
          <a:prstGeom prst="rect">
            <a:avLst/>
          </a:prstGeom>
          <a:noFill/>
        </p:spPr>
        <p:txBody>
          <a:bodyPr wrap="square" rtlCol="0">
            <a:spAutoFit/>
          </a:bodyPr>
          <a:p>
            <a:pPr algn="l"/>
            <a:r>
              <a:rPr b="1">
                <a:latin typeface="+mn-ea"/>
                <a:cs typeface="+mn-ea"/>
              </a:rPr>
              <a:t>优先使用风格前缀生成隐藏层，并结合用户输入每次喂给模型一个字作为开头并续写，</a:t>
            </a:r>
            <a:endParaRPr b="1">
              <a:latin typeface="+mn-ea"/>
              <a:cs typeface="+mn-ea"/>
            </a:endParaRPr>
          </a:p>
          <a:p>
            <a:pPr algn="l"/>
            <a:r>
              <a:rPr b="1">
                <a:latin typeface="+mn-ea"/>
                <a:cs typeface="+mn-ea"/>
              </a:rPr>
              <a:t>迭代更新至用户输入用完为止。</a:t>
            </a:r>
            <a:endParaRPr b="1">
              <a:latin typeface="+mn-ea"/>
              <a:cs typeface="+mn-ea"/>
            </a:endParaRPr>
          </a:p>
        </p:txBody>
      </p:sp>
      <p:pic>
        <p:nvPicPr>
          <p:cNvPr id="6" name="Picture 5" descr="code-generate-2"/>
          <p:cNvPicPr>
            <a:picLocks noChangeAspect="1"/>
          </p:cNvPicPr>
          <p:nvPr/>
        </p:nvPicPr>
        <p:blipFill>
          <a:blip r:embed="rId1"/>
          <a:stretch>
            <a:fillRect/>
          </a:stretch>
        </p:blipFill>
        <p:spPr>
          <a:xfrm>
            <a:off x="1066800" y="815340"/>
            <a:ext cx="10058400" cy="4850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运行展示</a:t>
            </a:r>
            <a:endParaRPr lang="zh-CN" altLang="en-US" dirty="0"/>
          </a:p>
        </p:txBody>
      </p:sp>
      <p:sp>
        <p:nvSpPr>
          <p:cNvPr id="69" name="文本占位符 68"/>
          <p:cNvSpPr>
            <a:spLocks noGrp="1"/>
          </p:cNvSpPr>
          <p:nvPr>
            <p:ph type="body" sz="quarter" idx="11"/>
          </p:nvPr>
        </p:nvSpPr>
        <p:spPr>
          <a:xfrm>
            <a:off x="4654075" y="4054685"/>
            <a:ext cx="6489700" cy="1534265"/>
          </a:xfrm>
        </p:spPr>
        <p:txBody>
          <a:bodyPr/>
          <a:lstStyle/>
          <a:p>
            <a:r>
              <a:rPr lang="en-US" altLang="zh-CN" dirty="0">
                <a:solidFill>
                  <a:schemeClr val="accent2"/>
                </a:solidFill>
              </a:rPr>
              <a:t>1. </a:t>
            </a:r>
            <a:r>
              <a:rPr lang="zh-CN" altLang="en-US" dirty="0">
                <a:solidFill>
                  <a:schemeClr val="accent2"/>
                </a:solidFill>
              </a:rPr>
              <a:t>首句生成</a:t>
            </a:r>
            <a:endParaRPr lang="zh-CN" altLang="en-US" dirty="0">
              <a:solidFill>
                <a:schemeClr val="accent2"/>
              </a:solidFill>
            </a:endParaRPr>
          </a:p>
          <a:p>
            <a:r>
              <a:rPr lang="en-US" altLang="zh-CN" dirty="0">
                <a:solidFill>
                  <a:schemeClr val="accent2"/>
                </a:solidFill>
              </a:rPr>
              <a:t>2. </a:t>
            </a:r>
            <a:r>
              <a:rPr lang="zh-CN" altLang="en-US" dirty="0">
                <a:solidFill>
                  <a:schemeClr val="accent2"/>
                </a:solidFill>
              </a:rPr>
              <a:t>藏头诗</a:t>
            </a:r>
            <a:endParaRPr lang="zh-CN" altLang="en-US" dirty="0">
              <a:solidFill>
                <a:schemeClr val="accent2"/>
              </a:solidFill>
            </a:endParaRPr>
          </a:p>
          <a:p>
            <a:r>
              <a:rPr lang="en-US" altLang="zh-CN" dirty="0">
                <a:solidFill>
                  <a:schemeClr val="accent2"/>
                </a:solidFill>
              </a:rPr>
              <a:t>3. </a:t>
            </a:r>
            <a:r>
              <a:rPr lang="zh-CN" altLang="en-US" dirty="0">
                <a:solidFill>
                  <a:schemeClr val="accent2"/>
                </a:solidFill>
              </a:rPr>
              <a:t>风格选择</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03</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运行展示 </a:t>
            </a:r>
            <a:r>
              <a:rPr lang="en-US" altLang="zh-CN" dirty="0"/>
              <a:t>-- </a:t>
            </a:r>
            <a:r>
              <a:rPr lang="zh-CN" altLang="en-US" dirty="0"/>
              <a:t>首句生成</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367713"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546728"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407419" y="2116849"/>
            <a:ext cx="3495925" cy="2968625"/>
          </a:xfrm>
          <a:prstGeom prst="rect">
            <a:avLst/>
          </a:prstGeom>
          <a:noFill/>
        </p:spPr>
        <p:txBody>
          <a:bodyPr wrap="square" rtlCol="0">
            <a:spAutoFit/>
          </a:bodyPr>
          <a:lstStyle/>
          <a:p>
            <a:pPr algn="ctr">
              <a:lnSpc>
                <a:spcPct val="130000"/>
              </a:lnSpc>
            </a:pPr>
            <a:r>
              <a:rPr lang="zh-CN" altLang="en-US" sz="2400" b="1" dirty="0">
                <a:solidFill>
                  <a:schemeClr val="accent3">
                    <a:lumMod val="60000"/>
                    <a:lumOff val="40000"/>
                  </a:schemeClr>
                </a:solidFill>
              </a:rPr>
              <a:t>草色青青柳色黄，</a:t>
            </a:r>
            <a:endParaRPr lang="zh-CN" altLang="en-US" sz="2400" dirty="0">
              <a:solidFill>
                <a:schemeClr val="tx1">
                  <a:lumMod val="75000"/>
                  <a:lumOff val="25000"/>
                </a:schemeClr>
              </a:solidFill>
            </a:endParaRPr>
          </a:p>
          <a:p>
            <a:pPr algn="ctr">
              <a:lnSpc>
                <a:spcPct val="130000"/>
              </a:lnSpc>
            </a:pPr>
            <a:r>
              <a:rPr lang="zh-CN" altLang="en-US" sz="2400" dirty="0">
                <a:solidFill>
                  <a:schemeClr val="tx1"/>
                </a:solidFill>
              </a:rPr>
              <a:t>紫梨花谢春风开。</a:t>
            </a:r>
            <a:endParaRPr lang="zh-CN" altLang="en-US" sz="2400" dirty="0">
              <a:solidFill>
                <a:schemeClr val="tx1"/>
              </a:solidFill>
            </a:endParaRPr>
          </a:p>
          <a:p>
            <a:pPr algn="ctr">
              <a:lnSpc>
                <a:spcPct val="130000"/>
              </a:lnSpc>
            </a:pPr>
            <a:r>
              <a:rPr lang="zh-CN" altLang="en-US" sz="2400" dirty="0">
                <a:solidFill>
                  <a:schemeClr val="tx1"/>
                </a:solidFill>
              </a:rPr>
              <a:t>江水东流无社稷，</a:t>
            </a:r>
            <a:endParaRPr lang="zh-CN" altLang="en-US" sz="2400" dirty="0">
              <a:solidFill>
                <a:schemeClr val="tx1"/>
              </a:solidFill>
            </a:endParaRPr>
          </a:p>
          <a:p>
            <a:pPr algn="ctr">
              <a:lnSpc>
                <a:spcPct val="130000"/>
              </a:lnSpc>
            </a:pPr>
            <a:r>
              <a:rPr lang="zh-CN" altLang="en-US" sz="2400" dirty="0">
                <a:solidFill>
                  <a:schemeClr val="tx1"/>
                </a:solidFill>
              </a:rPr>
              <a:t>君王朝日如冬霜。</a:t>
            </a:r>
            <a:endParaRPr lang="zh-CN" altLang="en-US" sz="2400" dirty="0">
              <a:solidFill>
                <a:schemeClr val="tx1"/>
              </a:solidFill>
            </a:endParaRPr>
          </a:p>
          <a:p>
            <a:pPr algn="ctr">
              <a:lnSpc>
                <a:spcPct val="130000"/>
              </a:lnSpc>
            </a:pPr>
            <a:r>
              <a:rPr lang="zh-CN" altLang="en-US" sz="2400" dirty="0">
                <a:solidFill>
                  <a:schemeClr val="tx1"/>
                </a:solidFill>
              </a:rPr>
              <a:t>白头老少今何幸，</a:t>
            </a:r>
            <a:endParaRPr lang="zh-CN" altLang="en-US" sz="2400" dirty="0">
              <a:solidFill>
                <a:schemeClr val="tx1"/>
              </a:solidFill>
            </a:endParaRPr>
          </a:p>
          <a:p>
            <a:pPr algn="ctr">
              <a:lnSpc>
                <a:spcPct val="130000"/>
              </a:lnSpc>
            </a:pPr>
            <a:r>
              <a:rPr lang="zh-CN" altLang="en-US" sz="2400" dirty="0">
                <a:solidFill>
                  <a:schemeClr val="tx1"/>
                </a:solidFill>
              </a:rPr>
              <a:t>每见知君心不伤。</a:t>
            </a:r>
            <a:endParaRPr lang="zh-CN" altLang="en-US" sz="2400" dirty="0">
              <a:solidFill>
                <a:schemeClr val="tx1"/>
              </a:solidFill>
            </a:endParaRPr>
          </a:p>
        </p:txBody>
      </p:sp>
      <p:sp>
        <p:nvSpPr>
          <p:cNvPr id="24" name="矩形: 圆角 23"/>
          <p:cNvSpPr/>
          <p:nvPr/>
        </p:nvSpPr>
        <p:spPr>
          <a:xfrm>
            <a:off x="4308181"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5" name="平行四边形 24"/>
          <p:cNvSpPr/>
          <p:nvPr/>
        </p:nvSpPr>
        <p:spPr>
          <a:xfrm>
            <a:off x="4487196"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矩形: 圆角 25"/>
          <p:cNvSpPr/>
          <p:nvPr/>
        </p:nvSpPr>
        <p:spPr>
          <a:xfrm>
            <a:off x="8248650"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7" name="平行四边形 26"/>
          <p:cNvSpPr/>
          <p:nvPr/>
        </p:nvSpPr>
        <p:spPr>
          <a:xfrm>
            <a:off x="8427665"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4348006" y="2343544"/>
            <a:ext cx="3495925" cy="2171065"/>
          </a:xfrm>
          <a:prstGeom prst="rect">
            <a:avLst/>
          </a:prstGeom>
          <a:noFill/>
        </p:spPr>
        <p:txBody>
          <a:bodyPr wrap="square" rtlCol="0">
            <a:spAutoFit/>
          </a:bodyPr>
          <a:lstStyle/>
          <a:p>
            <a:pPr>
              <a:lnSpc>
                <a:spcPct val="130000"/>
              </a:lnSpc>
            </a:pPr>
            <a:r>
              <a:rPr lang="zh-CN" altLang="en-US" sz="2400" b="1" dirty="0">
                <a:solidFill>
                  <a:schemeClr val="accent3">
                    <a:lumMod val="60000"/>
                    <a:lumOff val="40000"/>
                  </a:schemeClr>
                </a:solidFill>
              </a:rPr>
              <a:t>寂寞梧桐深院锁清秋，</a:t>
            </a:r>
            <a:endParaRPr lang="zh-CN" altLang="en-US" sz="2400" b="1" dirty="0">
              <a:solidFill>
                <a:schemeClr val="accent3">
                  <a:lumMod val="60000"/>
                  <a:lumOff val="40000"/>
                </a:schemeClr>
              </a:solidFill>
            </a:endParaRPr>
          </a:p>
          <a:p>
            <a:pPr>
              <a:lnSpc>
                <a:spcPct val="130000"/>
              </a:lnSpc>
            </a:pPr>
            <a:r>
              <a:rPr lang="zh-CN" altLang="en-US" sz="2000" dirty="0">
                <a:solidFill>
                  <a:schemeClr val="tx1"/>
                </a:solidFill>
              </a:rPr>
              <a:t>灯火暗</a:t>
            </a:r>
            <a:r>
              <a:rPr lang="zh-CN" altLang="en-US" sz="2000" dirty="0">
                <a:solidFill>
                  <a:schemeClr val="tx1"/>
                </a:solidFill>
                <a:latin typeface="Lucida Grande Light" charset="0"/>
                <a:ea typeface="Lucida Grande Light" charset="0"/>
              </a:rPr>
              <a:t>悠悠</a:t>
            </a:r>
            <a:r>
              <a:rPr lang="zh-CN" altLang="en-US" sz="2000" dirty="0">
                <a:solidFill>
                  <a:schemeClr val="tx1"/>
                </a:solidFill>
              </a:rPr>
              <a:t>。</a:t>
            </a:r>
            <a:endParaRPr lang="zh-CN" altLang="en-US" sz="2000" dirty="0">
              <a:solidFill>
                <a:schemeClr val="tx1"/>
              </a:solidFill>
            </a:endParaRPr>
          </a:p>
          <a:p>
            <a:pPr>
              <a:lnSpc>
                <a:spcPct val="130000"/>
              </a:lnSpc>
            </a:pPr>
            <a:r>
              <a:rPr lang="zh-CN" altLang="en-US" sz="2000" dirty="0">
                <a:solidFill>
                  <a:schemeClr val="tx1"/>
                </a:solidFill>
              </a:rPr>
              <a:t>宛转芳兰满，芊绵坠露生。</a:t>
            </a:r>
            <a:endParaRPr lang="zh-CN" altLang="en-US" sz="2000" dirty="0">
              <a:solidFill>
                <a:schemeClr val="tx1"/>
              </a:solidFill>
            </a:endParaRPr>
          </a:p>
          <a:p>
            <a:pPr>
              <a:lnSpc>
                <a:spcPct val="130000"/>
              </a:lnSpc>
            </a:pPr>
            <a:r>
              <a:rPr lang="zh-CN" altLang="en-US" sz="2000" dirty="0">
                <a:solidFill>
                  <a:schemeClr val="tx1"/>
                </a:solidFill>
              </a:rPr>
              <a:t>露禽啼不寐，惊鸟不闻声。</a:t>
            </a:r>
            <a:endParaRPr lang="zh-CN" altLang="en-US" sz="2000" dirty="0">
              <a:solidFill>
                <a:schemeClr val="tx1"/>
              </a:solidFill>
            </a:endParaRPr>
          </a:p>
          <a:p>
            <a:pPr>
              <a:lnSpc>
                <a:spcPct val="130000"/>
              </a:lnSpc>
            </a:pPr>
            <a:r>
              <a:rPr lang="zh-CN" altLang="en-US" sz="2000" dirty="0">
                <a:solidFill>
                  <a:schemeClr val="tx1"/>
                </a:solidFill>
              </a:rPr>
              <a:t>悄悄星河晓，团团月殿横。</a:t>
            </a:r>
            <a:endParaRPr lang="zh-CN" altLang="en-US" sz="2000" dirty="0">
              <a:solidFill>
                <a:schemeClr val="tx1"/>
              </a:solidFill>
            </a:endParaRPr>
          </a:p>
        </p:txBody>
      </p:sp>
      <p:sp>
        <p:nvSpPr>
          <p:cNvPr id="29" name="文本框 28"/>
          <p:cNvSpPr txBox="1"/>
          <p:nvPr/>
        </p:nvSpPr>
        <p:spPr>
          <a:xfrm>
            <a:off x="8288164" y="2096529"/>
            <a:ext cx="3495925" cy="3009265"/>
          </a:xfrm>
          <a:prstGeom prst="rect">
            <a:avLst/>
          </a:prstGeom>
          <a:noFill/>
        </p:spPr>
        <p:txBody>
          <a:bodyPr wrap="square" rtlCol="0">
            <a:spAutoFit/>
          </a:bodyPr>
          <a:lstStyle/>
          <a:p>
            <a:pPr algn="ctr">
              <a:lnSpc>
                <a:spcPct val="130000"/>
              </a:lnSpc>
            </a:pPr>
            <a:r>
              <a:rPr lang="en-US" altLang="zh-CN" sz="2000" b="1" dirty="0">
                <a:solidFill>
                  <a:schemeClr val="accent3">
                    <a:lumMod val="60000"/>
                    <a:lumOff val="40000"/>
                  </a:schemeClr>
                </a:solidFill>
              </a:rPr>
              <a:t>明月几时有，</a:t>
            </a:r>
            <a:r>
              <a:rPr lang="en-US" altLang="zh-CN" dirty="0">
                <a:solidFill>
                  <a:schemeClr val="tx1"/>
                </a:solidFill>
              </a:rPr>
              <a:t>秋风人未归。</a:t>
            </a:r>
            <a:endParaRPr lang="en-US" altLang="zh-CN" dirty="0">
              <a:solidFill>
                <a:schemeClr val="tx1"/>
              </a:solidFill>
            </a:endParaRPr>
          </a:p>
          <a:p>
            <a:pPr algn="ctr">
              <a:lnSpc>
                <a:spcPct val="130000"/>
              </a:lnSpc>
            </a:pPr>
            <a:r>
              <a:rPr lang="en-US" altLang="zh-CN" dirty="0">
                <a:solidFill>
                  <a:schemeClr val="tx1"/>
                </a:solidFill>
              </a:rPr>
              <a:t>青春来取</a:t>
            </a:r>
            <a:r>
              <a:rPr lang="zh-CN" altLang="en-US" dirty="0">
                <a:solidFill>
                  <a:schemeClr val="tx1"/>
                </a:solidFill>
              </a:rPr>
              <a:t>道</a:t>
            </a:r>
            <a:r>
              <a:rPr lang="en-US" altLang="zh-CN" dirty="0">
                <a:solidFill>
                  <a:schemeClr val="tx1"/>
                </a:solidFill>
              </a:rPr>
              <a:t>，春日向前飞。</a:t>
            </a:r>
            <a:endParaRPr lang="en-US" altLang="zh-CN" dirty="0">
              <a:solidFill>
                <a:schemeClr val="tx1"/>
              </a:solidFill>
            </a:endParaRPr>
          </a:p>
          <a:p>
            <a:pPr algn="ctr">
              <a:lnSpc>
                <a:spcPct val="130000"/>
              </a:lnSpc>
            </a:pPr>
            <a:r>
              <a:rPr lang="zh-CN" altLang="en-US" dirty="0">
                <a:solidFill>
                  <a:schemeClr val="tx1"/>
                </a:solidFill>
              </a:rPr>
              <a:t>洛阳桃李红，泪尽湘水流。</a:t>
            </a:r>
            <a:endParaRPr lang="zh-CN" altLang="en-US" dirty="0">
              <a:solidFill>
                <a:schemeClr val="tx1"/>
              </a:solidFill>
            </a:endParaRPr>
          </a:p>
          <a:p>
            <a:pPr algn="ctr">
              <a:lnSpc>
                <a:spcPct val="130000"/>
              </a:lnSpc>
            </a:pPr>
            <a:r>
              <a:rPr lang="zh-CN" altLang="en-US" dirty="0">
                <a:solidFill>
                  <a:schemeClr val="tx1"/>
                </a:solidFill>
              </a:rPr>
              <a:t>一杯须更醉，一日无所求。</a:t>
            </a:r>
            <a:endParaRPr lang="zh-CN" altLang="en-US" dirty="0">
              <a:solidFill>
                <a:schemeClr val="tx1"/>
              </a:solidFill>
            </a:endParaRPr>
          </a:p>
          <a:p>
            <a:pPr algn="ctr">
              <a:lnSpc>
                <a:spcPct val="130000"/>
              </a:lnSpc>
            </a:pPr>
            <a:r>
              <a:rPr lang="zh-CN" altLang="en-US" dirty="0">
                <a:solidFill>
                  <a:schemeClr val="tx1"/>
                </a:solidFill>
              </a:rPr>
              <a:t>朝朝海上起，细发斗中愁。</a:t>
            </a:r>
            <a:endParaRPr lang="zh-CN" altLang="en-US" dirty="0">
              <a:solidFill>
                <a:schemeClr val="tx1"/>
              </a:solidFill>
            </a:endParaRPr>
          </a:p>
          <a:p>
            <a:pPr algn="ctr">
              <a:lnSpc>
                <a:spcPct val="130000"/>
              </a:lnSpc>
            </a:pPr>
            <a:r>
              <a:rPr lang="zh-CN" altLang="en-US" dirty="0">
                <a:solidFill>
                  <a:schemeClr val="tx1"/>
                </a:solidFill>
              </a:rPr>
              <a:t>乡思日浩渺，妾思烟水流。</a:t>
            </a:r>
            <a:endParaRPr lang="zh-CN" altLang="en-US" dirty="0">
              <a:solidFill>
                <a:schemeClr val="tx1"/>
              </a:solidFill>
            </a:endParaRPr>
          </a:p>
          <a:p>
            <a:pPr algn="ctr">
              <a:lnSpc>
                <a:spcPct val="130000"/>
              </a:lnSpc>
            </a:pPr>
            <a:r>
              <a:rPr lang="zh-CN" altLang="en-US" dirty="0">
                <a:solidFill>
                  <a:schemeClr val="tx1"/>
                </a:solidFill>
              </a:rPr>
              <a:t>离怀一水色，何处不堪愁。</a:t>
            </a:r>
            <a:endParaRPr lang="zh-CN" altLang="en-US" dirty="0">
              <a:solidFill>
                <a:schemeClr val="tx1"/>
              </a:solidFill>
            </a:endParaRPr>
          </a:p>
          <a:p>
            <a:pPr algn="ctr">
              <a:lnSpc>
                <a:spcPct val="130000"/>
              </a:lnSpc>
            </a:pPr>
            <a:r>
              <a:rPr lang="zh-CN" altLang="en-US" dirty="0">
                <a:solidFill>
                  <a:schemeClr val="tx1"/>
                </a:solidFill>
              </a:rPr>
              <a:t>一醉不可识，日暮水东流。</a:t>
            </a:r>
            <a:endParaRPr lang="zh-CN" altLang="en-US" dirty="0">
              <a:solidFill>
                <a:schemeClr val="tx1"/>
              </a:solidFill>
            </a:endParaRPr>
          </a:p>
        </p:txBody>
      </p:sp>
      <p:sp>
        <p:nvSpPr>
          <p:cNvPr id="30" name="right-quote-sign_36811"/>
          <p:cNvSpPr>
            <a:spLocks noChangeAspect="1"/>
          </p:cNvSpPr>
          <p:nvPr/>
        </p:nvSpPr>
        <p:spPr bwMode="auto">
          <a:xfrm>
            <a:off x="115146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2" name="right-quote-sign_36811"/>
          <p:cNvSpPr>
            <a:spLocks noChangeAspect="1"/>
          </p:cNvSpPr>
          <p:nvPr/>
        </p:nvSpPr>
        <p:spPr bwMode="auto">
          <a:xfrm>
            <a:off x="757133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3" name="right-quote-sign_36811"/>
          <p:cNvSpPr>
            <a:spLocks noChangeAspect="1"/>
          </p:cNvSpPr>
          <p:nvPr/>
        </p:nvSpPr>
        <p:spPr bwMode="auto">
          <a:xfrm>
            <a:off x="36279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运行展示 </a:t>
            </a:r>
            <a:r>
              <a:rPr lang="en-US" altLang="zh-CN" dirty="0"/>
              <a:t>-- </a:t>
            </a:r>
            <a:r>
              <a:rPr lang="zh-CN" altLang="en-US" dirty="0"/>
              <a:t>藏头诗</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601345" y="1617345"/>
            <a:ext cx="5032375" cy="396430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409568" y="154614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678815" y="2424430"/>
            <a:ext cx="4877435" cy="2009775"/>
          </a:xfrm>
          <a:prstGeom prst="rect">
            <a:avLst/>
          </a:prstGeom>
          <a:noFill/>
        </p:spPr>
        <p:txBody>
          <a:bodyPr wrap="square" rtlCol="0">
            <a:spAutoFit/>
          </a:bodyPr>
          <a:lstStyle/>
          <a:p>
            <a:pPr algn="ctr">
              <a:lnSpc>
                <a:spcPct val="130000"/>
              </a:lnSpc>
            </a:pPr>
            <a:r>
              <a:rPr lang="zh-CN" altLang="en-US" sz="2400" b="1" dirty="0">
                <a:solidFill>
                  <a:schemeClr val="accent1">
                    <a:lumMod val="60000"/>
                    <a:lumOff val="40000"/>
                  </a:schemeClr>
                </a:solidFill>
              </a:rPr>
              <a:t>爱</a:t>
            </a:r>
            <a:r>
              <a:rPr lang="zh-CN" altLang="en-US" sz="2400" b="1" dirty="0">
                <a:solidFill>
                  <a:schemeClr val="tx1"/>
                </a:solidFill>
              </a:rPr>
              <a:t>君古贤者，</a:t>
            </a:r>
            <a:r>
              <a:rPr lang="zh-CN" altLang="en-US" sz="2400" b="1" dirty="0">
                <a:solidFill>
                  <a:schemeClr val="accent1">
                    <a:lumMod val="60000"/>
                    <a:lumOff val="40000"/>
                  </a:schemeClr>
                </a:solidFill>
              </a:rPr>
              <a:t>饮</a:t>
            </a:r>
            <a:r>
              <a:rPr lang="zh-CN" altLang="en-US" sz="2400" b="1" dirty="0">
                <a:solidFill>
                  <a:schemeClr val="tx1"/>
                </a:solidFill>
              </a:rPr>
              <a:t>造古太平。</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1">
                    <a:lumMod val="60000"/>
                    <a:lumOff val="40000"/>
                  </a:schemeClr>
                </a:solidFill>
              </a:rPr>
              <a:t>国</a:t>
            </a:r>
            <a:r>
              <a:rPr lang="zh-CN" altLang="en-US" sz="2400" b="1" dirty="0">
                <a:solidFill>
                  <a:schemeClr val="tx1"/>
                </a:solidFill>
              </a:rPr>
              <a:t>有圣贤子，</a:t>
            </a:r>
            <a:r>
              <a:rPr lang="zh-CN" altLang="en-US" sz="2400" b="1" dirty="0">
                <a:solidFill>
                  <a:schemeClr val="accent1">
                    <a:lumMod val="60000"/>
                    <a:lumOff val="40000"/>
                  </a:schemeClr>
                </a:solidFill>
              </a:rPr>
              <a:t>水</a:t>
            </a:r>
            <a:r>
              <a:rPr lang="zh-CN" altLang="en-US" sz="2400" b="1" dirty="0">
                <a:solidFill>
                  <a:schemeClr val="tx1"/>
                </a:solidFill>
              </a:rPr>
              <a:t>有帝王城。</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1">
                    <a:lumMod val="60000"/>
                    <a:lumOff val="40000"/>
                  </a:schemeClr>
                </a:solidFill>
              </a:rPr>
              <a:t>荣</a:t>
            </a:r>
            <a:r>
              <a:rPr lang="zh-CN" altLang="en-US" sz="2400" b="1" dirty="0">
                <a:solidFill>
                  <a:schemeClr val="tx1"/>
                </a:solidFill>
              </a:rPr>
              <a:t>名贵相府，</a:t>
            </a:r>
            <a:r>
              <a:rPr lang="zh-CN" altLang="en-US" sz="2400" b="1" dirty="0">
                <a:solidFill>
                  <a:schemeClr val="accent1">
                    <a:lumMod val="60000"/>
                    <a:lumOff val="40000"/>
                  </a:schemeClr>
                </a:solidFill>
              </a:rPr>
              <a:t>思</a:t>
            </a:r>
            <a:r>
              <a:rPr lang="zh-CN" altLang="en-US" sz="2400" b="1" dirty="0">
                <a:solidFill>
                  <a:schemeClr val="tx1"/>
                </a:solidFill>
              </a:rPr>
              <a:t>国势不平。</a:t>
            </a:r>
            <a:endParaRPr lang="zh-CN" altLang="en-US" sz="2400" b="1" dirty="0">
              <a:solidFill>
                <a:schemeClr val="tx1"/>
              </a:solidFill>
            </a:endParaRPr>
          </a:p>
          <a:p>
            <a:pPr algn="ctr">
              <a:lnSpc>
                <a:spcPct val="130000"/>
              </a:lnSpc>
            </a:pPr>
            <a:r>
              <a:rPr lang="zh-CN" altLang="en-US" sz="2400" b="1" dirty="0">
                <a:solidFill>
                  <a:schemeClr val="accent1">
                    <a:lumMod val="60000"/>
                    <a:lumOff val="40000"/>
                  </a:schemeClr>
                </a:solidFill>
              </a:rPr>
              <a:t>校</a:t>
            </a:r>
            <a:r>
              <a:rPr lang="zh-CN" altLang="en-US" sz="2400" b="1" dirty="0">
                <a:solidFill>
                  <a:schemeClr val="tx1"/>
                </a:solidFill>
              </a:rPr>
              <a:t>奉两仪血，</a:t>
            </a:r>
            <a:r>
              <a:rPr lang="zh-CN" altLang="en-US" sz="2400" b="1" dirty="0">
                <a:solidFill>
                  <a:schemeClr val="accent1">
                    <a:lumMod val="60000"/>
                    <a:lumOff val="40000"/>
                  </a:schemeClr>
                </a:solidFill>
              </a:rPr>
              <a:t>源</a:t>
            </a:r>
            <a:r>
              <a:rPr lang="zh-CN" altLang="en-US" sz="2400" b="1" dirty="0">
                <a:solidFill>
                  <a:schemeClr val="tx1"/>
                </a:solidFill>
              </a:rPr>
              <a:t>厉万姓名。</a:t>
            </a:r>
            <a:endParaRPr lang="zh-CN" altLang="en-US" sz="2400" b="1" dirty="0">
              <a:solidFill>
                <a:schemeClr val="tx1"/>
              </a:solidFill>
            </a:endParaRPr>
          </a:p>
        </p:txBody>
      </p:sp>
      <p:sp>
        <p:nvSpPr>
          <p:cNvPr id="24" name="矩形: 圆角 23"/>
          <p:cNvSpPr/>
          <p:nvPr/>
        </p:nvSpPr>
        <p:spPr>
          <a:xfrm>
            <a:off x="7347926"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5" name="平行四边形 24"/>
          <p:cNvSpPr/>
          <p:nvPr/>
        </p:nvSpPr>
        <p:spPr>
          <a:xfrm>
            <a:off x="7108476" y="154614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7387751" y="2424189"/>
            <a:ext cx="3495925" cy="2009775"/>
          </a:xfrm>
          <a:prstGeom prst="rect">
            <a:avLst/>
          </a:prstGeom>
          <a:noFill/>
        </p:spPr>
        <p:txBody>
          <a:bodyPr wrap="square" rtlCol="0">
            <a:spAutoFit/>
          </a:bodyPr>
          <a:lstStyle/>
          <a:p>
            <a:pPr algn="ctr">
              <a:lnSpc>
                <a:spcPct val="130000"/>
              </a:lnSpc>
            </a:pPr>
            <a:r>
              <a:rPr lang="zh-CN" altLang="en-US" sz="2400" b="1" dirty="0">
                <a:solidFill>
                  <a:schemeClr val="accent3">
                    <a:lumMod val="60000"/>
                    <a:lumOff val="40000"/>
                  </a:schemeClr>
                </a:solidFill>
              </a:rPr>
              <a:t>我</a:t>
            </a:r>
            <a:r>
              <a:rPr lang="zh-CN" altLang="en-US" sz="2400" b="1" dirty="0">
                <a:solidFill>
                  <a:schemeClr val="tx1"/>
                </a:solidFill>
              </a:rPr>
              <a:t>有一人承晓镜，</a:t>
            </a:r>
            <a:endParaRPr lang="zh-CN" altLang="en-US" sz="2400" b="1" dirty="0">
              <a:solidFill>
                <a:schemeClr val="tx1"/>
              </a:solidFill>
            </a:endParaRPr>
          </a:p>
          <a:p>
            <a:pPr algn="ctr">
              <a:lnSpc>
                <a:spcPct val="130000"/>
              </a:lnSpc>
            </a:pPr>
            <a:r>
              <a:rPr lang="zh-CN" altLang="en-US" sz="2400" b="1" dirty="0">
                <a:solidFill>
                  <a:schemeClr val="accent3">
                    <a:lumMod val="60000"/>
                    <a:lumOff val="40000"/>
                  </a:schemeClr>
                </a:solidFill>
              </a:rPr>
              <a:t>喜</a:t>
            </a:r>
            <a:r>
              <a:rPr lang="zh-CN" altLang="en-US" sz="2400" b="1" dirty="0">
                <a:solidFill>
                  <a:schemeClr val="tx1"/>
                </a:solidFill>
              </a:rPr>
              <a:t>君发我与君恩。</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3">
                    <a:lumMod val="60000"/>
                    <a:lumOff val="40000"/>
                  </a:schemeClr>
                </a:solidFill>
              </a:rPr>
              <a:t>欢</a:t>
            </a:r>
            <a:r>
              <a:rPr lang="zh-CN" altLang="en-US" sz="2400" b="1" dirty="0">
                <a:solidFill>
                  <a:schemeClr val="tx1"/>
                </a:solidFill>
              </a:rPr>
              <a:t>娱未得知君意，</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3">
                    <a:lumMod val="60000"/>
                    <a:lumOff val="40000"/>
                  </a:schemeClr>
                </a:solidFill>
              </a:rPr>
              <a:t>你</a:t>
            </a:r>
            <a:r>
              <a:rPr lang="zh-CN" altLang="en-US" sz="2400" b="1" dirty="0">
                <a:solidFill>
                  <a:schemeClr val="tx1"/>
                </a:solidFill>
              </a:rPr>
              <a:t>竟无言亦不还。</a:t>
            </a:r>
            <a:endParaRPr lang="zh-CN" altLang="en-US" sz="2400" b="1" dirty="0">
              <a:solidFill>
                <a:schemeClr val="tx1"/>
              </a:solidFill>
            </a:endParaRPr>
          </a:p>
        </p:txBody>
      </p:sp>
      <p:sp>
        <p:nvSpPr>
          <p:cNvPr id="32" name="right-quote-sign_36811"/>
          <p:cNvSpPr>
            <a:spLocks noChangeAspect="1"/>
          </p:cNvSpPr>
          <p:nvPr/>
        </p:nvSpPr>
        <p:spPr bwMode="auto">
          <a:xfrm>
            <a:off x="10611081"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3" name="right-quote-sign_36811"/>
          <p:cNvSpPr>
            <a:spLocks noChangeAspect="1"/>
          </p:cNvSpPr>
          <p:nvPr/>
        </p:nvSpPr>
        <p:spPr bwMode="auto">
          <a:xfrm>
            <a:off x="5365981"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sym typeface="+mn-ea"/>
              </a:rPr>
              <a:t>运行展示 </a:t>
            </a:r>
            <a:r>
              <a:rPr lang="en-US" altLang="zh-CN" dirty="0">
                <a:sym typeface="+mn-ea"/>
              </a:rPr>
              <a:t>-- </a:t>
            </a:r>
            <a:r>
              <a:rPr lang="zh-CN" altLang="en-US" dirty="0">
                <a:sym typeface="+mn-ea"/>
              </a:rPr>
              <a:t>风格</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4" name="任意多边形: 形状 13"/>
          <p:cNvSpPr/>
          <p:nvPr/>
        </p:nvSpPr>
        <p:spPr>
          <a:xfrm>
            <a:off x="1550272"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1" name="平行四边形 30"/>
          <p:cNvSpPr/>
          <p:nvPr/>
        </p:nvSpPr>
        <p:spPr>
          <a:xfrm>
            <a:off x="1711613"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任意多边形: 形状 31"/>
          <p:cNvSpPr/>
          <p:nvPr/>
        </p:nvSpPr>
        <p:spPr>
          <a:xfrm>
            <a:off x="6426200"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3" name="平行四边形 32"/>
          <p:cNvSpPr/>
          <p:nvPr/>
        </p:nvSpPr>
        <p:spPr>
          <a:xfrm>
            <a:off x="6587541"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任意多边形: 形状 33"/>
          <p:cNvSpPr/>
          <p:nvPr/>
        </p:nvSpPr>
        <p:spPr>
          <a:xfrm>
            <a:off x="6426200"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5" name="平行四边形 34"/>
          <p:cNvSpPr/>
          <p:nvPr/>
        </p:nvSpPr>
        <p:spPr>
          <a:xfrm>
            <a:off x="6587541"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任意多边形: 形状 35"/>
          <p:cNvSpPr/>
          <p:nvPr/>
        </p:nvSpPr>
        <p:spPr>
          <a:xfrm>
            <a:off x="1550272"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7" name="平行四边形 36"/>
          <p:cNvSpPr/>
          <p:nvPr/>
        </p:nvSpPr>
        <p:spPr>
          <a:xfrm>
            <a:off x="1711613"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文本框 37"/>
          <p:cNvSpPr txBox="1"/>
          <p:nvPr/>
        </p:nvSpPr>
        <p:spPr>
          <a:xfrm>
            <a:off x="1678305" y="2000250"/>
            <a:ext cx="4004310" cy="891540"/>
          </a:xfrm>
          <a:prstGeom prst="rect">
            <a:avLst/>
          </a:prstGeom>
          <a:noFill/>
        </p:spPr>
        <p:txBody>
          <a:bodyPr wrap="square" rtlCol="0">
            <a:spAutoFit/>
          </a:bodyPr>
          <a:lstStyle/>
          <a:p>
            <a:pPr>
              <a:lnSpc>
                <a:spcPct val="130000"/>
              </a:lnSpc>
            </a:pPr>
            <a:r>
              <a:rPr lang="zh-CN" altLang="en-US" sz="2000" b="1" dirty="0">
                <a:sym typeface="+mn-ea"/>
              </a:rPr>
              <a:t>红藕香残玉簟秋，鸳鸯一卷掩玲旌。一声清晓起秋月，万籁千声惹九秋。</a:t>
            </a:r>
            <a:endParaRPr lang="zh-CN" altLang="en-US" sz="2000" b="1" dirty="0">
              <a:solidFill>
                <a:schemeClr val="tx1">
                  <a:lumMod val="75000"/>
                  <a:lumOff val="25000"/>
                </a:schemeClr>
              </a:solidFill>
              <a:sym typeface="+mn-ea"/>
            </a:endParaRPr>
          </a:p>
        </p:txBody>
      </p:sp>
      <p:sp>
        <p:nvSpPr>
          <p:cNvPr id="39" name="文本框 38"/>
          <p:cNvSpPr txBox="1"/>
          <p:nvPr/>
        </p:nvSpPr>
        <p:spPr>
          <a:xfrm>
            <a:off x="1806575" y="4683125"/>
            <a:ext cx="4004945" cy="891540"/>
          </a:xfrm>
          <a:prstGeom prst="rect">
            <a:avLst/>
          </a:prstGeom>
          <a:noFill/>
        </p:spPr>
        <p:txBody>
          <a:bodyPr wrap="square" rtlCol="0">
            <a:spAutoFit/>
          </a:bodyPr>
          <a:lstStyle/>
          <a:p>
            <a:pPr algn="ctr">
              <a:lnSpc>
                <a:spcPct val="130000"/>
              </a:lnSpc>
            </a:pPr>
            <a:r>
              <a:rPr lang="zh-CN" altLang="en-US" sz="2000" b="1" dirty="0">
                <a:sym typeface="+mn-ea"/>
              </a:rPr>
              <a:t>红藕香残玉簟秋，一旦春风携去来。</a:t>
            </a:r>
            <a:endParaRPr lang="zh-CN" altLang="en-US" sz="2000" b="1" dirty="0"/>
          </a:p>
          <a:p>
            <a:pPr algn="ctr">
              <a:lnSpc>
                <a:spcPct val="130000"/>
              </a:lnSpc>
            </a:pPr>
            <a:r>
              <a:rPr lang="zh-CN" altLang="en-US" sz="2000" b="1" dirty="0">
                <a:sym typeface="+mn-ea"/>
              </a:rPr>
              <a:t>长歌宛转怨不见，一曲一曲歌声来。</a:t>
            </a:r>
            <a:endParaRPr lang="zh-CN" altLang="en-US" sz="2000" b="1" dirty="0">
              <a:solidFill>
                <a:schemeClr val="tx1">
                  <a:lumMod val="75000"/>
                  <a:lumOff val="25000"/>
                </a:schemeClr>
              </a:solidFill>
              <a:sym typeface="+mn-ea"/>
            </a:endParaRPr>
          </a:p>
        </p:txBody>
      </p:sp>
      <p:sp>
        <p:nvSpPr>
          <p:cNvPr id="40" name="文本框 39"/>
          <p:cNvSpPr txBox="1"/>
          <p:nvPr/>
        </p:nvSpPr>
        <p:spPr>
          <a:xfrm>
            <a:off x="6587490" y="4683125"/>
            <a:ext cx="4037965" cy="891540"/>
          </a:xfrm>
          <a:prstGeom prst="rect">
            <a:avLst/>
          </a:prstGeom>
          <a:noFill/>
        </p:spPr>
        <p:txBody>
          <a:bodyPr wrap="square" rtlCol="0">
            <a:spAutoFit/>
          </a:bodyPr>
          <a:lstStyle/>
          <a:p>
            <a:pPr algn="ctr">
              <a:lnSpc>
                <a:spcPct val="130000"/>
              </a:lnSpc>
            </a:pPr>
            <a:r>
              <a:rPr lang="zh-CN" altLang="en-US" sz="2000" b="1" dirty="0">
                <a:sym typeface="+mn-ea"/>
              </a:rPr>
              <a:t>红藕香残玉簟秋，风吹雨洒江楼席。</a:t>
            </a:r>
            <a:endParaRPr lang="zh-CN" altLang="en-US" sz="2000" b="1" dirty="0"/>
          </a:p>
          <a:p>
            <a:pPr algn="ctr">
              <a:lnSpc>
                <a:spcPct val="130000"/>
              </a:lnSpc>
            </a:pPr>
            <a:r>
              <a:rPr lang="zh-CN" altLang="en-US" sz="2000" b="1" dirty="0">
                <a:sym typeface="+mn-ea"/>
              </a:rPr>
              <a:t>忆昔湖畔选旅人，今年战士归江上。</a:t>
            </a:r>
            <a:endParaRPr lang="zh-CN" altLang="en-US" sz="2000" b="1" dirty="0">
              <a:solidFill>
                <a:schemeClr val="tx1">
                  <a:lumMod val="75000"/>
                  <a:lumOff val="25000"/>
                </a:schemeClr>
              </a:solidFill>
              <a:sym typeface="+mn-ea"/>
            </a:endParaRPr>
          </a:p>
        </p:txBody>
      </p:sp>
      <p:sp>
        <p:nvSpPr>
          <p:cNvPr id="41" name="文本框 40"/>
          <p:cNvSpPr txBox="1"/>
          <p:nvPr/>
        </p:nvSpPr>
        <p:spPr>
          <a:xfrm>
            <a:off x="6587490" y="1999615"/>
            <a:ext cx="4089400" cy="891540"/>
          </a:xfrm>
          <a:prstGeom prst="rect">
            <a:avLst/>
          </a:prstGeom>
          <a:noFill/>
        </p:spPr>
        <p:txBody>
          <a:bodyPr wrap="square" rtlCol="0">
            <a:spAutoFit/>
          </a:bodyPr>
          <a:lstStyle/>
          <a:p>
            <a:pPr algn="ctr">
              <a:lnSpc>
                <a:spcPct val="130000"/>
              </a:lnSpc>
            </a:pPr>
            <a:r>
              <a:rPr lang="zh-CN" altLang="en-US" sz="2000" b="1" dirty="0">
                <a:sym typeface="+mn-ea"/>
              </a:rPr>
              <a:t>红藕香残玉簟秋，水精帘暖魂相续。</a:t>
            </a:r>
            <a:endParaRPr lang="zh-CN" altLang="en-US" sz="2000" b="1" dirty="0"/>
          </a:p>
          <a:p>
            <a:pPr algn="ctr">
              <a:lnSpc>
                <a:spcPct val="130000"/>
              </a:lnSpc>
            </a:pPr>
            <a:r>
              <a:rPr lang="zh-CN" altLang="en-US" sz="2000" b="1" dirty="0">
                <a:sym typeface="+mn-ea"/>
              </a:rPr>
              <a:t>江南昔日不得游，落日孤舟漾楚波。</a:t>
            </a:r>
            <a:endParaRPr lang="en-US" altLang="zh-CN" sz="2000" b="1" dirty="0">
              <a:solidFill>
                <a:schemeClr val="tx1">
                  <a:lumMod val="75000"/>
                  <a:lumOff val="25000"/>
                </a:schemeClr>
              </a:solidFill>
              <a:sym typeface="+mn-ea"/>
            </a:endParaRPr>
          </a:p>
        </p:txBody>
      </p:sp>
      <p:sp>
        <p:nvSpPr>
          <p:cNvPr id="42" name="right-quote-sign_36811"/>
          <p:cNvSpPr>
            <a:spLocks noChangeAspect="1"/>
          </p:cNvSpPr>
          <p:nvPr/>
        </p:nvSpPr>
        <p:spPr bwMode="auto">
          <a:xfrm>
            <a:off x="5462083"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5" name="right-quote-sign_36811"/>
          <p:cNvSpPr>
            <a:spLocks noChangeAspect="1"/>
          </p:cNvSpPr>
          <p:nvPr/>
        </p:nvSpPr>
        <p:spPr bwMode="auto">
          <a:xfrm>
            <a:off x="5481133"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7" name="right-quote-sign_36811"/>
          <p:cNvSpPr>
            <a:spLocks noChangeAspect="1"/>
          </p:cNvSpPr>
          <p:nvPr/>
        </p:nvSpPr>
        <p:spPr bwMode="auto">
          <a:xfrm>
            <a:off x="10377379"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8" name="right-quote-sign_36811"/>
          <p:cNvSpPr>
            <a:spLocks noChangeAspect="1"/>
          </p:cNvSpPr>
          <p:nvPr/>
        </p:nvSpPr>
        <p:spPr bwMode="auto">
          <a:xfrm>
            <a:off x="10377379"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Text Box 4"/>
          <p:cNvSpPr txBox="1"/>
          <p:nvPr/>
        </p:nvSpPr>
        <p:spPr>
          <a:xfrm>
            <a:off x="986155" y="1232535"/>
            <a:ext cx="1202055" cy="337185"/>
          </a:xfrm>
          <a:prstGeom prst="rect">
            <a:avLst/>
          </a:prstGeom>
          <a:noFill/>
        </p:spPr>
        <p:txBody>
          <a:bodyPr wrap="none" rtlCol="0">
            <a:spAutoFit/>
          </a:bodyPr>
          <a:p>
            <a:r>
              <a:rPr lang="zh-CN" altLang="en-US" sz="1600" b="1">
                <a:solidFill>
                  <a:schemeClr val="accent4">
                    <a:lumMod val="75000"/>
                  </a:schemeClr>
                </a:solidFill>
              </a:rPr>
              <a:t>不使用风格</a:t>
            </a:r>
            <a:endParaRPr lang="zh-CN" altLang="en-US" sz="1600" b="1">
              <a:solidFill>
                <a:schemeClr val="accent4">
                  <a:lumMod val="75000"/>
                </a:schemeClr>
              </a:solidFill>
            </a:endParaRPr>
          </a:p>
        </p:txBody>
      </p:sp>
      <p:sp>
        <p:nvSpPr>
          <p:cNvPr id="6" name="Text Box 5"/>
          <p:cNvSpPr txBox="1"/>
          <p:nvPr/>
        </p:nvSpPr>
        <p:spPr>
          <a:xfrm>
            <a:off x="5872480" y="1232535"/>
            <a:ext cx="1405890" cy="337185"/>
          </a:xfrm>
          <a:prstGeom prst="rect">
            <a:avLst/>
          </a:prstGeom>
          <a:noFill/>
        </p:spPr>
        <p:txBody>
          <a:bodyPr wrap="none" rtlCol="0">
            <a:spAutoFit/>
          </a:bodyPr>
          <a:p>
            <a:r>
              <a:rPr lang="zh-CN" altLang="en-US" sz="1600" b="1">
                <a:solidFill>
                  <a:schemeClr val="accent4">
                    <a:lumMod val="75000"/>
                  </a:schemeClr>
                </a:solidFill>
              </a:rPr>
              <a:t>使用首句风格</a:t>
            </a:r>
            <a:endParaRPr lang="zh-CN" altLang="en-US" sz="1600" b="1">
              <a:solidFill>
                <a:schemeClr val="accent4">
                  <a:lumMod val="75000"/>
                </a:schemeClr>
              </a:solidFill>
            </a:endParaRPr>
          </a:p>
        </p:txBody>
      </p:sp>
      <p:sp>
        <p:nvSpPr>
          <p:cNvPr id="7" name="Text Box 6"/>
          <p:cNvSpPr txBox="1"/>
          <p:nvPr/>
        </p:nvSpPr>
        <p:spPr>
          <a:xfrm>
            <a:off x="986155" y="3871595"/>
            <a:ext cx="3037840" cy="306705"/>
          </a:xfrm>
          <a:prstGeom prst="rect">
            <a:avLst/>
          </a:prstGeom>
          <a:noFill/>
        </p:spPr>
        <p:txBody>
          <a:bodyPr wrap="none" rtlCol="0">
            <a:spAutoFit/>
          </a:bodyPr>
          <a:p>
            <a:pPr algn="l"/>
            <a:r>
              <a:rPr lang="zh-CN" altLang="en-US" sz="1400" b="1" dirty="0">
                <a:solidFill>
                  <a:schemeClr val="accent4">
                    <a:lumMod val="75000"/>
                  </a:schemeClr>
                </a:solidFill>
                <a:sym typeface="+mn-ea"/>
              </a:rPr>
              <a:t>春风得意马蹄疾，一日看尽长安花。</a:t>
            </a:r>
            <a:endParaRPr lang="zh-CN" altLang="en-US" sz="1400" b="1" dirty="0">
              <a:solidFill>
                <a:schemeClr val="accent4">
                  <a:lumMod val="75000"/>
                </a:schemeClr>
              </a:solidFill>
              <a:sym typeface="+mn-ea"/>
            </a:endParaRPr>
          </a:p>
        </p:txBody>
      </p:sp>
      <p:sp>
        <p:nvSpPr>
          <p:cNvPr id="8" name="Text Box 7"/>
          <p:cNvSpPr txBox="1"/>
          <p:nvPr/>
        </p:nvSpPr>
        <p:spPr>
          <a:xfrm>
            <a:off x="5872480" y="3871595"/>
            <a:ext cx="2859405" cy="306705"/>
          </a:xfrm>
          <a:prstGeom prst="rect">
            <a:avLst/>
          </a:prstGeom>
          <a:noFill/>
        </p:spPr>
        <p:txBody>
          <a:bodyPr wrap="none" rtlCol="0">
            <a:spAutoFit/>
          </a:bodyPr>
          <a:p>
            <a:pPr algn="l"/>
            <a:r>
              <a:rPr lang="zh-CN" altLang="en-US" sz="1400" b="1" dirty="0">
                <a:solidFill>
                  <a:schemeClr val="accent4">
                    <a:lumMod val="75000"/>
                  </a:schemeClr>
                </a:solidFill>
                <a:sym typeface="+mn-ea"/>
              </a:rPr>
              <a:t>八百里分麾下炙，五十弦翻塞外声</a:t>
            </a:r>
            <a:endParaRPr lang="zh-CN" altLang="en-US" sz="1400" b="1" dirty="0">
              <a:solidFill>
                <a:schemeClr val="accent4">
                  <a:lumMod val="75000"/>
                </a:schemeClr>
              </a:solidFill>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项目总结</a:t>
            </a:r>
            <a:endParaRPr lang="zh-CN" altLang="en-US" dirty="0"/>
          </a:p>
        </p:txBody>
      </p:sp>
      <p:sp>
        <p:nvSpPr>
          <p:cNvPr id="69" name="文本占位符 68"/>
          <p:cNvSpPr>
            <a:spLocks noGrp="1"/>
          </p:cNvSpPr>
          <p:nvPr>
            <p:ph type="body" sz="quarter" idx="11"/>
          </p:nvPr>
        </p:nvSpPr>
        <p:spPr>
          <a:xfrm>
            <a:off x="4654075" y="4054685"/>
            <a:ext cx="6489700" cy="1534265"/>
          </a:xfrm>
        </p:spPr>
        <p:txBody>
          <a:bodyPr/>
          <a:lstStyle/>
          <a:p>
            <a:r>
              <a:rPr lang="en-US" altLang="zh-CN" dirty="0">
                <a:solidFill>
                  <a:schemeClr val="accent2"/>
                </a:solidFill>
              </a:rPr>
              <a:t>1. </a:t>
            </a:r>
            <a:r>
              <a:rPr lang="zh-CN" altLang="en-US" dirty="0">
                <a:solidFill>
                  <a:schemeClr val="accent2"/>
                </a:solidFill>
              </a:rPr>
              <a:t>项目进展</a:t>
            </a:r>
            <a:endParaRPr lang="zh-CN" altLang="en-US" dirty="0">
              <a:solidFill>
                <a:schemeClr val="accent2"/>
              </a:solidFill>
            </a:endParaRPr>
          </a:p>
          <a:p>
            <a:r>
              <a:rPr lang="en-US" altLang="zh-CN" dirty="0">
                <a:solidFill>
                  <a:schemeClr val="accent2"/>
                </a:solidFill>
              </a:rPr>
              <a:t>2. </a:t>
            </a:r>
            <a:r>
              <a:rPr lang="zh-CN" altLang="en-US" dirty="0">
                <a:solidFill>
                  <a:schemeClr val="accent2"/>
                </a:solidFill>
              </a:rPr>
              <a:t>创新点</a:t>
            </a:r>
            <a:endParaRPr lang="zh-CN" altLang="en-US" dirty="0">
              <a:solidFill>
                <a:schemeClr val="accent2"/>
              </a:solidFill>
            </a:endParaRPr>
          </a:p>
          <a:p>
            <a:r>
              <a:rPr lang="en-US" altLang="zh-CN" dirty="0">
                <a:solidFill>
                  <a:schemeClr val="accent2"/>
                </a:solidFill>
              </a:rPr>
              <a:t>3. </a:t>
            </a:r>
            <a:r>
              <a:rPr lang="zh-CN" altLang="en-US" dirty="0">
                <a:solidFill>
                  <a:schemeClr val="accent2"/>
                </a:solidFill>
              </a:rPr>
              <a:t>个人收获 </a:t>
            </a:r>
            <a:r>
              <a:rPr lang="en-US" altLang="zh-CN" dirty="0">
                <a:solidFill>
                  <a:schemeClr val="accent2"/>
                </a:solidFill>
              </a:rPr>
              <a:t>&amp; </a:t>
            </a:r>
            <a:r>
              <a:rPr lang="zh-CN" altLang="en-US" dirty="0">
                <a:solidFill>
                  <a:schemeClr val="accent2"/>
                </a:solidFill>
              </a:rPr>
              <a:t>致谢</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04</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项目总结 </a:t>
            </a:r>
            <a:r>
              <a:rPr lang="en-US" altLang="zh-CN" dirty="0"/>
              <a:t>-- </a:t>
            </a:r>
            <a:r>
              <a:rPr lang="zh-CN" altLang="en-US" dirty="0"/>
              <a:t>项目进展</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8" name="矩形 17"/>
          <p:cNvSpPr/>
          <p:nvPr/>
        </p:nvSpPr>
        <p:spPr>
          <a:xfrm>
            <a:off x="2161569" y="1588295"/>
            <a:ext cx="163068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2021.11.25</a:t>
            </a:r>
            <a:endParaRPr kumimoji="0" 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p:cNvSpPr/>
          <p:nvPr/>
        </p:nvSpPr>
        <p:spPr>
          <a:xfrm>
            <a:off x="1086313" y="4159086"/>
            <a:ext cx="2628267" cy="4603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en-US" sz="2400" b="1"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sym typeface="+mn-ea"/>
              </a:rPr>
              <a:t>2021.12.18</a:t>
            </a:r>
            <a:endParaRPr lang="zh-CN" altLang="en-US" sz="2400" b="1" dirty="0">
              <a:solidFill>
                <a:schemeClr val="accent2"/>
              </a:solidFill>
              <a:ea typeface="思源黑体 CN Heavy" panose="020B0A00000000000000" pitchFamily="34" charset="-122"/>
            </a:endParaRPr>
          </a:p>
        </p:txBody>
      </p:sp>
      <p:sp>
        <p:nvSpPr>
          <p:cNvPr id="22" name="矩形 21"/>
          <p:cNvSpPr/>
          <p:nvPr/>
        </p:nvSpPr>
        <p:spPr>
          <a:xfrm>
            <a:off x="8311688" y="4157352"/>
            <a:ext cx="169164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1"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sym typeface="+mn-ea"/>
              </a:rPr>
              <a:t>2021.12.28</a:t>
            </a:r>
            <a:endParaRPr lang="zh-CN" altLang="en-US" sz="2400" b="1" dirty="0">
              <a:solidFill>
                <a:schemeClr val="accent2"/>
              </a:solidFill>
              <a:ea typeface="思源黑体 CN Heavy" panose="020B0A00000000000000" pitchFamily="34" charset="-122"/>
            </a:endParaRPr>
          </a:p>
        </p:txBody>
      </p:sp>
      <p:sp>
        <p:nvSpPr>
          <p:cNvPr id="24" name="矩形 23"/>
          <p:cNvSpPr/>
          <p:nvPr/>
        </p:nvSpPr>
        <p:spPr>
          <a:xfrm>
            <a:off x="8282214" y="1582038"/>
            <a:ext cx="163068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1"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sym typeface="+mn-ea"/>
              </a:rPr>
              <a:t>2021.12.10</a:t>
            </a:r>
            <a:endParaRPr lang="en-US" sz="2400" b="1" dirty="0">
              <a:solidFill>
                <a:schemeClr val="accent2"/>
              </a:solidFill>
              <a:ea typeface="思源黑体 CN Heavy" panose="020B0A00000000000000" pitchFamily="34" charset="-122"/>
            </a:endParaRPr>
          </a:p>
        </p:txBody>
      </p:sp>
      <p:sp>
        <p:nvSpPr>
          <p:cNvPr id="25" name="文本框 24"/>
          <p:cNvSpPr txBox="1"/>
          <p:nvPr/>
        </p:nvSpPr>
        <p:spPr>
          <a:xfrm>
            <a:off x="319037" y="2100499"/>
            <a:ext cx="3651358" cy="386080"/>
          </a:xfrm>
          <a:prstGeom prst="rect">
            <a:avLst/>
          </a:prstGeom>
          <a:noFill/>
        </p:spPr>
        <p:txBody>
          <a:bodyPr wrap="square" rtlCol="0">
            <a:spAutoFit/>
          </a:bodyPr>
          <a:lstStyle/>
          <a:p>
            <a:pPr algn="l">
              <a:lnSpc>
                <a:spcPct val="120000"/>
              </a:lnSpc>
            </a:pPr>
            <a:r>
              <a:rPr lang="zh-CN" altLang="en-US" sz="1600" dirty="0">
                <a:solidFill>
                  <a:schemeClr val="tx1">
                    <a:lumMod val="75000"/>
                    <a:lumOff val="25000"/>
                  </a:schemeClr>
                </a:solidFill>
              </a:rPr>
              <a:t>正式开题，成功组队。</a:t>
            </a:r>
            <a:endParaRPr lang="zh-CN" altLang="en-US" sz="1600" dirty="0">
              <a:solidFill>
                <a:schemeClr val="tx1">
                  <a:lumMod val="75000"/>
                  <a:lumOff val="25000"/>
                </a:schemeClr>
              </a:solidFill>
            </a:endParaRPr>
          </a:p>
        </p:txBody>
      </p:sp>
      <p:sp>
        <p:nvSpPr>
          <p:cNvPr id="26" name="文本框 25"/>
          <p:cNvSpPr txBox="1"/>
          <p:nvPr/>
        </p:nvSpPr>
        <p:spPr>
          <a:xfrm>
            <a:off x="319127" y="4688938"/>
            <a:ext cx="3651358" cy="975995"/>
          </a:xfrm>
          <a:prstGeom prst="rect">
            <a:avLst/>
          </a:prstGeom>
          <a:noFill/>
        </p:spPr>
        <p:txBody>
          <a:bodyPr wrap="square" rtlCol="0">
            <a:spAutoFit/>
          </a:bodyPr>
          <a:lstStyle/>
          <a:p>
            <a:pPr algn="l">
              <a:lnSpc>
                <a:spcPct val="120000"/>
              </a:lnSpc>
            </a:pPr>
            <a:r>
              <a:rPr lang="zh-CN" altLang="en-US" sz="1600" dirty="0">
                <a:solidFill>
                  <a:schemeClr val="tx1">
                    <a:lumMod val="75000"/>
                    <a:lumOff val="25000"/>
                  </a:schemeClr>
                </a:solidFill>
              </a:rPr>
              <a:t>模型第一次训练成功，得到相应预训练模型，根据这次预训练模型进行人工测试并且调整超参数重新训练。</a:t>
            </a:r>
            <a:endParaRPr lang="zh-CN" altLang="en-US" sz="1600" dirty="0">
              <a:solidFill>
                <a:schemeClr val="tx1">
                  <a:lumMod val="75000"/>
                  <a:lumOff val="25000"/>
                </a:schemeClr>
              </a:solidFill>
            </a:endParaRPr>
          </a:p>
        </p:txBody>
      </p:sp>
      <p:sp>
        <p:nvSpPr>
          <p:cNvPr id="28" name="文本框 27"/>
          <p:cNvSpPr txBox="1"/>
          <p:nvPr/>
        </p:nvSpPr>
        <p:spPr>
          <a:xfrm>
            <a:off x="8157383" y="2100382"/>
            <a:ext cx="3651358" cy="975995"/>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决定运用深度学习训练诗歌模型，开始搜索和整理网络资料，并配置模型训练环境。</a:t>
            </a:r>
            <a:endParaRPr lang="zh-CN" altLang="en-US" sz="1600" dirty="0">
              <a:solidFill>
                <a:schemeClr val="tx1">
                  <a:lumMod val="75000"/>
                  <a:lumOff val="25000"/>
                </a:schemeClr>
              </a:solidFill>
            </a:endParaRPr>
          </a:p>
        </p:txBody>
      </p:sp>
      <p:sp>
        <p:nvSpPr>
          <p:cNvPr id="29" name="文本框 28"/>
          <p:cNvSpPr txBox="1"/>
          <p:nvPr/>
        </p:nvSpPr>
        <p:spPr>
          <a:xfrm>
            <a:off x="8157046" y="4688938"/>
            <a:ext cx="3651358" cy="681355"/>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完成模型训练和测试，完成所有报告材料，准备答辩。</a:t>
            </a:r>
            <a:endParaRPr lang="zh-CN" altLang="en-US" sz="1600" dirty="0">
              <a:solidFill>
                <a:schemeClr val="tx1">
                  <a:lumMod val="75000"/>
                  <a:lumOff val="25000"/>
                </a:schemeClr>
              </a:solidFill>
            </a:endParaRPr>
          </a:p>
        </p:txBody>
      </p:sp>
      <p:grpSp>
        <p:nvGrpSpPr>
          <p:cNvPr id="5" name="组合 4"/>
          <p:cNvGrpSpPr/>
          <p:nvPr/>
        </p:nvGrpSpPr>
        <p:grpSpPr>
          <a:xfrm>
            <a:off x="4205643" y="1919179"/>
            <a:ext cx="4104458" cy="3196964"/>
            <a:chOff x="3848100" y="1592263"/>
            <a:chExt cx="4844988" cy="3773763"/>
          </a:xfrm>
        </p:grpSpPr>
        <p:sp>
          <p:nvSpPr>
            <p:cNvPr id="6" name="椭圆 5"/>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472055" y="1237615"/>
            <a:ext cx="7247890" cy="424561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5" name="文本占位符 4"/>
          <p:cNvSpPr>
            <a:spLocks noGrp="1"/>
          </p:cNvSpPr>
          <p:nvPr>
            <p:ph type="body" sz="quarter" idx="11"/>
          </p:nvPr>
        </p:nvSpPr>
        <p:spPr/>
        <p:txBody>
          <a:bodyPr/>
          <a:lstStyle/>
          <a:p>
            <a:r>
              <a:rPr lang="zh-CN" altLang="en-US" dirty="0"/>
              <a:t>项目总结 </a:t>
            </a:r>
            <a:r>
              <a:rPr lang="en-US" altLang="zh-CN" dirty="0"/>
              <a:t>-- </a:t>
            </a:r>
            <a:r>
              <a:rPr lang="zh-CN" altLang="en-US" dirty="0"/>
              <a:t>创新点</a:t>
            </a:r>
            <a:endParaRPr lang="zh-CN" altLang="en-US" dirty="0"/>
          </a:p>
        </p:txBody>
      </p:sp>
      <p:grpSp>
        <p:nvGrpSpPr>
          <p:cNvPr id="20" name="429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302635" y="1344295"/>
            <a:ext cx="6139815" cy="4015105"/>
            <a:chOff x="3278837" y="1764000"/>
            <a:chExt cx="5636285" cy="3685622"/>
          </a:xfrm>
        </p:grpSpPr>
        <p:sp>
          <p:nvSpPr>
            <p:cNvPr id="21" name="išlïḓe"/>
            <p:cNvSpPr/>
            <p:nvPr/>
          </p:nvSpPr>
          <p:spPr bwMode="auto">
            <a:xfrm>
              <a:off x="5457617" y="1764000"/>
              <a:ext cx="764703" cy="667548"/>
            </a:xfrm>
            <a:custGeom>
              <a:avLst/>
              <a:gdLst/>
              <a:ahLst/>
              <a:cxnLst>
                <a:cxn ang="0">
                  <a:pos x="244" y="213"/>
                </a:cxn>
                <a:cxn ang="0">
                  <a:pos x="123" y="0"/>
                </a:cxn>
                <a:cxn ang="0">
                  <a:pos x="0" y="213"/>
                </a:cxn>
                <a:cxn ang="0">
                  <a:pos x="244" y="213"/>
                </a:cxn>
              </a:cxnLst>
              <a:rect l="0" t="0" r="r" b="b"/>
              <a:pathLst>
                <a:path w="244" h="213">
                  <a:moveTo>
                    <a:pt x="244" y="213"/>
                  </a:moveTo>
                  <a:lnTo>
                    <a:pt x="123" y="0"/>
                  </a:lnTo>
                  <a:lnTo>
                    <a:pt x="0" y="213"/>
                  </a:lnTo>
                  <a:lnTo>
                    <a:pt x="244" y="213"/>
                  </a:lnTo>
                  <a:close/>
                </a:path>
              </a:pathLst>
            </a:custGeom>
            <a:solidFill>
              <a:srgbClr val="C8161E"/>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等线"/>
                </a:rPr>
                <a:t>风格</a:t>
              </a:r>
              <a:endParaRPr kumimoji="0" lang="zh-CN" altLang="en-US" sz="1400" b="1" i="0" u="none" strike="noStrike" kern="0" cap="none" spc="0" normalizeH="0" baseline="0" noProof="0" dirty="0">
                <a:ln>
                  <a:noFill/>
                </a:ln>
                <a:solidFill>
                  <a:srgbClr val="FFFFFF"/>
                </a:solidFill>
                <a:effectLst/>
                <a:uLnTx/>
                <a:uFillTx/>
                <a:latin typeface="等线"/>
              </a:endParaRPr>
            </a:p>
          </p:txBody>
        </p:sp>
        <p:sp>
          <p:nvSpPr>
            <p:cNvPr id="22" name="í$ľîdè"/>
            <p:cNvSpPr/>
            <p:nvPr/>
          </p:nvSpPr>
          <p:spPr bwMode="auto">
            <a:xfrm>
              <a:off x="4555016" y="3356088"/>
              <a:ext cx="2576175" cy="642477"/>
            </a:xfrm>
            <a:custGeom>
              <a:avLst/>
              <a:gdLst/>
              <a:ahLst/>
              <a:cxnLst>
                <a:cxn ang="0">
                  <a:pos x="118" y="0"/>
                </a:cxn>
                <a:cxn ang="0">
                  <a:pos x="0" y="205"/>
                </a:cxn>
                <a:cxn ang="0">
                  <a:pos x="822" y="205"/>
                </a:cxn>
                <a:cxn ang="0">
                  <a:pos x="704" y="0"/>
                </a:cxn>
                <a:cxn ang="0">
                  <a:pos x="118" y="0"/>
                </a:cxn>
              </a:cxnLst>
              <a:rect l="0" t="0" r="r" b="b"/>
              <a:pathLst>
                <a:path w="822" h="205">
                  <a:moveTo>
                    <a:pt x="118" y="0"/>
                  </a:moveTo>
                  <a:lnTo>
                    <a:pt x="0" y="205"/>
                  </a:lnTo>
                  <a:lnTo>
                    <a:pt x="822" y="205"/>
                  </a:lnTo>
                  <a:lnTo>
                    <a:pt x="704" y="0"/>
                  </a:lnTo>
                  <a:lnTo>
                    <a:pt x="118" y="0"/>
                  </a:lnTo>
                  <a:close/>
                </a:path>
              </a:pathLst>
            </a:custGeom>
            <a:solidFill>
              <a:srgbClr val="44546A"/>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LSTM </a:t>
              </a:r>
              <a:r>
                <a:rPr kumimoji="0" lang="zh-CN" altLang="en-US" sz="1700" b="1" i="0" u="none" strike="noStrike" kern="0" cap="none" spc="0" normalizeH="0" baseline="0" noProof="0" dirty="0">
                  <a:ln>
                    <a:noFill/>
                  </a:ln>
                  <a:solidFill>
                    <a:srgbClr val="FFFFFF"/>
                  </a:solidFill>
                  <a:effectLst/>
                  <a:uLnTx/>
                  <a:uFillTx/>
                  <a:latin typeface="等线"/>
                </a:rPr>
                <a:t>神经网络</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3" name="íŝ1îḑê"/>
            <p:cNvSpPr/>
            <p:nvPr/>
          </p:nvSpPr>
          <p:spPr bwMode="auto">
            <a:xfrm>
              <a:off x="4103716" y="4139596"/>
              <a:ext cx="3478776" cy="636208"/>
            </a:xfrm>
            <a:custGeom>
              <a:avLst/>
              <a:gdLst/>
              <a:ahLst/>
              <a:cxnLst>
                <a:cxn ang="0">
                  <a:pos x="1110" y="203"/>
                </a:cxn>
                <a:cxn ang="0">
                  <a:pos x="992" y="0"/>
                </a:cxn>
                <a:cxn ang="0">
                  <a:pos x="118" y="0"/>
                </a:cxn>
                <a:cxn ang="0">
                  <a:pos x="0" y="203"/>
                </a:cxn>
                <a:cxn ang="0">
                  <a:pos x="1110" y="203"/>
                </a:cxn>
              </a:cxnLst>
              <a:rect l="0" t="0" r="r" b="b"/>
              <a:pathLst>
                <a:path w="1110" h="203">
                  <a:moveTo>
                    <a:pt x="1110" y="203"/>
                  </a:moveTo>
                  <a:lnTo>
                    <a:pt x="992" y="0"/>
                  </a:lnTo>
                  <a:lnTo>
                    <a:pt x="118" y="0"/>
                  </a:lnTo>
                  <a:lnTo>
                    <a:pt x="0" y="203"/>
                  </a:lnTo>
                  <a:lnTo>
                    <a:pt x="1110" y="203"/>
                  </a:lnTo>
                  <a:close/>
                </a:path>
              </a:pathLst>
            </a:custGeom>
            <a:solidFill>
              <a:srgbClr val="1F4D78"/>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运用预训练模型</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4" name="îS1ïḑê"/>
            <p:cNvSpPr/>
            <p:nvPr/>
          </p:nvSpPr>
          <p:spPr bwMode="auto">
            <a:xfrm>
              <a:off x="5006317" y="2572580"/>
              <a:ext cx="1673573" cy="642477"/>
            </a:xfrm>
            <a:custGeom>
              <a:avLst/>
              <a:gdLst/>
              <a:ahLst/>
              <a:cxnLst>
                <a:cxn ang="0">
                  <a:pos x="118" y="0"/>
                </a:cxn>
                <a:cxn ang="0">
                  <a:pos x="0" y="205"/>
                </a:cxn>
                <a:cxn ang="0">
                  <a:pos x="534" y="205"/>
                </a:cxn>
                <a:cxn ang="0">
                  <a:pos x="416" y="0"/>
                </a:cxn>
                <a:cxn ang="0">
                  <a:pos x="118" y="0"/>
                </a:cxn>
              </a:cxnLst>
              <a:rect l="0" t="0" r="r" b="b"/>
              <a:pathLst>
                <a:path w="534" h="205">
                  <a:moveTo>
                    <a:pt x="118" y="0"/>
                  </a:moveTo>
                  <a:lnTo>
                    <a:pt x="0" y="205"/>
                  </a:lnTo>
                  <a:lnTo>
                    <a:pt x="534" y="205"/>
                  </a:lnTo>
                  <a:lnTo>
                    <a:pt x="416" y="0"/>
                  </a:lnTo>
                  <a:lnTo>
                    <a:pt x="118" y="0"/>
                  </a:lnTo>
                  <a:close/>
                </a:path>
              </a:pathLst>
            </a:custGeom>
            <a:solidFill>
              <a:srgbClr val="1B1C21">
                <a:lumMod val="50000"/>
                <a:lumOff val="50000"/>
              </a:srgbClr>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藏头诗</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5" name="îṣ1îdé"/>
            <p:cNvSpPr/>
            <p:nvPr/>
          </p:nvSpPr>
          <p:spPr bwMode="auto">
            <a:xfrm>
              <a:off x="3711961" y="4926239"/>
              <a:ext cx="4256015" cy="523383"/>
            </a:xfrm>
            <a:custGeom>
              <a:avLst/>
              <a:gdLst/>
              <a:ahLst/>
              <a:cxnLst>
                <a:cxn ang="0">
                  <a:pos x="97" y="0"/>
                </a:cxn>
                <a:cxn ang="0">
                  <a:pos x="0" y="167"/>
                </a:cxn>
                <a:cxn ang="0">
                  <a:pos x="1358" y="167"/>
                </a:cxn>
                <a:cxn ang="0">
                  <a:pos x="1261" y="0"/>
                </a:cxn>
                <a:cxn ang="0">
                  <a:pos x="97" y="0"/>
                </a:cxn>
              </a:cxnLst>
              <a:rect l="0" t="0" r="r" b="b"/>
              <a:pathLst>
                <a:path w="1358" h="167">
                  <a:moveTo>
                    <a:pt x="97" y="0"/>
                  </a:moveTo>
                  <a:lnTo>
                    <a:pt x="0" y="167"/>
                  </a:lnTo>
                  <a:lnTo>
                    <a:pt x="1358" y="167"/>
                  </a:lnTo>
                  <a:lnTo>
                    <a:pt x="1261" y="0"/>
                  </a:lnTo>
                  <a:lnTo>
                    <a:pt x="97" y="0"/>
                  </a:lnTo>
                  <a:close/>
                </a:path>
              </a:pathLst>
            </a:custGeom>
            <a:solidFill>
              <a:srgbClr val="ED7D31"/>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代码可拓展性较高</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6" name="í$lîḋê"/>
            <p:cNvSpPr/>
            <p:nvPr/>
          </p:nvSpPr>
          <p:spPr bwMode="auto">
            <a:xfrm>
              <a:off x="6451106" y="1839217"/>
              <a:ext cx="764703" cy="517115"/>
            </a:xfrm>
            <a:custGeom>
              <a:avLst/>
              <a:gdLst/>
              <a:ahLst/>
              <a:cxnLst>
                <a:cxn ang="0">
                  <a:pos x="57" y="0"/>
                </a:cxn>
                <a:cxn ang="0">
                  <a:pos x="57" y="50"/>
                </a:cxn>
                <a:cxn ang="0">
                  <a:pos x="0" y="83"/>
                </a:cxn>
                <a:cxn ang="0">
                  <a:pos x="57" y="116"/>
                </a:cxn>
                <a:cxn ang="0">
                  <a:pos x="57" y="165"/>
                </a:cxn>
                <a:cxn ang="0">
                  <a:pos x="680" y="165"/>
                </a:cxn>
                <a:cxn ang="0">
                  <a:pos x="680" y="0"/>
                </a:cxn>
                <a:cxn ang="0">
                  <a:pos x="57" y="0"/>
                </a:cxn>
              </a:cxnLst>
              <a:rect l="0" t="0" r="r" b="b"/>
              <a:pathLst>
                <a:path w="680" h="165">
                  <a:moveTo>
                    <a:pt x="57" y="0"/>
                  </a:moveTo>
                  <a:lnTo>
                    <a:pt x="57" y="50"/>
                  </a:lnTo>
                  <a:lnTo>
                    <a:pt x="0" y="83"/>
                  </a:lnTo>
                  <a:lnTo>
                    <a:pt x="57" y="116"/>
                  </a:lnTo>
                  <a:lnTo>
                    <a:pt x="57" y="165"/>
                  </a:lnTo>
                  <a:lnTo>
                    <a:pt x="680" y="165"/>
                  </a:lnTo>
                  <a:lnTo>
                    <a:pt x="680" y="0"/>
                  </a:lnTo>
                  <a:lnTo>
                    <a:pt x="57" y="0"/>
                  </a:lnTo>
                  <a:close/>
                </a:path>
              </a:pathLst>
            </a:custGeom>
            <a:solidFill>
              <a:srgbClr val="C8161E"/>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130</a:t>
              </a:r>
              <a:endParaRPr kumimoji="0" sz="1700" b="1" i="0" u="none" strike="noStrike" kern="0" cap="none" spc="0" normalizeH="0" baseline="0" noProof="0" dirty="0">
                <a:ln>
                  <a:noFill/>
                </a:ln>
                <a:solidFill>
                  <a:srgbClr val="FFFFFF"/>
                </a:solidFill>
                <a:effectLst/>
                <a:uLnTx/>
                <a:uFillTx/>
                <a:latin typeface="等线"/>
              </a:endParaRPr>
            </a:p>
          </p:txBody>
        </p:sp>
        <p:sp>
          <p:nvSpPr>
            <p:cNvPr id="27" name="íŝļîḑe"/>
            <p:cNvSpPr/>
            <p:nvPr/>
          </p:nvSpPr>
          <p:spPr bwMode="auto">
            <a:xfrm>
              <a:off x="4103716" y="2594518"/>
              <a:ext cx="825842" cy="518400"/>
            </a:xfrm>
            <a:custGeom>
              <a:avLst/>
              <a:gdLst/>
              <a:ahLst/>
              <a:cxnLst>
                <a:cxn ang="0">
                  <a:pos x="621" y="0"/>
                </a:cxn>
                <a:cxn ang="0">
                  <a:pos x="621" y="49"/>
                </a:cxn>
                <a:cxn ang="0">
                  <a:pos x="680" y="85"/>
                </a:cxn>
                <a:cxn ang="0">
                  <a:pos x="621" y="118"/>
                </a:cxn>
                <a:cxn ang="0">
                  <a:pos x="621" y="167"/>
                </a:cxn>
                <a:cxn ang="0">
                  <a:pos x="0" y="167"/>
                </a:cxn>
                <a:cxn ang="0">
                  <a:pos x="0" y="0"/>
                </a:cxn>
                <a:cxn ang="0">
                  <a:pos x="621" y="0"/>
                </a:cxn>
              </a:cxnLst>
              <a:rect l="0" t="0" r="r" b="b"/>
              <a:pathLst>
                <a:path w="680" h="167">
                  <a:moveTo>
                    <a:pt x="621" y="0"/>
                  </a:moveTo>
                  <a:lnTo>
                    <a:pt x="621" y="49"/>
                  </a:lnTo>
                  <a:lnTo>
                    <a:pt x="680" y="85"/>
                  </a:lnTo>
                  <a:lnTo>
                    <a:pt x="621" y="118"/>
                  </a:lnTo>
                  <a:lnTo>
                    <a:pt x="621" y="167"/>
                  </a:lnTo>
                  <a:lnTo>
                    <a:pt x="0" y="167"/>
                  </a:lnTo>
                  <a:lnTo>
                    <a:pt x="0" y="0"/>
                  </a:lnTo>
                  <a:lnTo>
                    <a:pt x="621" y="0"/>
                  </a:lnTo>
                  <a:close/>
                </a:path>
              </a:pathLst>
            </a:custGeom>
            <a:solidFill>
              <a:srgbClr val="1B1C21">
                <a:lumMod val="50000"/>
                <a:lumOff val="50000"/>
              </a:srgbClr>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186</a:t>
              </a:r>
              <a:endParaRPr kumimoji="0" sz="1700" b="1" i="0" u="none" strike="noStrike" kern="0" cap="none" spc="0" normalizeH="0" baseline="0" noProof="0" dirty="0">
                <a:ln>
                  <a:noFill/>
                </a:ln>
                <a:solidFill>
                  <a:srgbClr val="FFFFFF"/>
                </a:solidFill>
                <a:effectLst/>
                <a:uLnTx/>
                <a:uFillTx/>
                <a:latin typeface="等线"/>
              </a:endParaRPr>
            </a:p>
          </p:txBody>
        </p:sp>
        <p:sp>
          <p:nvSpPr>
            <p:cNvPr id="28" name="isľiḓê"/>
            <p:cNvSpPr/>
            <p:nvPr/>
          </p:nvSpPr>
          <p:spPr bwMode="auto">
            <a:xfrm>
              <a:off x="7270964" y="3356088"/>
              <a:ext cx="816109" cy="517115"/>
            </a:xfrm>
            <a:custGeom>
              <a:avLst/>
              <a:gdLst/>
              <a:ahLst/>
              <a:cxnLst>
                <a:cxn ang="0">
                  <a:pos x="59" y="0"/>
                </a:cxn>
                <a:cxn ang="0">
                  <a:pos x="59" y="50"/>
                </a:cxn>
                <a:cxn ang="0">
                  <a:pos x="0" y="83"/>
                </a:cxn>
                <a:cxn ang="0">
                  <a:pos x="59" y="116"/>
                </a:cxn>
                <a:cxn ang="0">
                  <a:pos x="59" y="165"/>
                </a:cxn>
                <a:cxn ang="0">
                  <a:pos x="680" y="165"/>
                </a:cxn>
                <a:cxn ang="0">
                  <a:pos x="680" y="0"/>
                </a:cxn>
                <a:cxn ang="0">
                  <a:pos x="59" y="0"/>
                </a:cxn>
              </a:cxnLst>
              <a:rect l="0" t="0" r="r" b="b"/>
              <a:pathLst>
                <a:path w="680" h="165">
                  <a:moveTo>
                    <a:pt x="59" y="0"/>
                  </a:moveTo>
                  <a:lnTo>
                    <a:pt x="59" y="50"/>
                  </a:lnTo>
                  <a:lnTo>
                    <a:pt x="0" y="83"/>
                  </a:lnTo>
                  <a:lnTo>
                    <a:pt x="59" y="116"/>
                  </a:lnTo>
                  <a:lnTo>
                    <a:pt x="59" y="165"/>
                  </a:lnTo>
                  <a:lnTo>
                    <a:pt x="680" y="165"/>
                  </a:lnTo>
                  <a:lnTo>
                    <a:pt x="680" y="0"/>
                  </a:lnTo>
                  <a:lnTo>
                    <a:pt x="59" y="0"/>
                  </a:lnTo>
                  <a:close/>
                </a:path>
              </a:pathLst>
            </a:custGeom>
            <a:solidFill>
              <a:srgbClr val="44546A"/>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196</a:t>
              </a:r>
              <a:endParaRPr kumimoji="0" sz="1700" b="1" i="0" u="none" strike="noStrike" kern="0" cap="none" spc="0" normalizeH="0" baseline="0" noProof="0" dirty="0">
                <a:ln>
                  <a:noFill/>
                </a:ln>
                <a:solidFill>
                  <a:srgbClr val="FFFFFF"/>
                </a:solidFill>
                <a:effectLst/>
                <a:uLnTx/>
                <a:uFillTx/>
                <a:latin typeface="等线"/>
              </a:endParaRPr>
            </a:p>
          </p:txBody>
        </p:sp>
        <p:sp>
          <p:nvSpPr>
            <p:cNvPr id="29" name="îşļidè"/>
            <p:cNvSpPr/>
            <p:nvPr/>
          </p:nvSpPr>
          <p:spPr bwMode="auto">
            <a:xfrm>
              <a:off x="8087073" y="4872962"/>
              <a:ext cx="828049" cy="518400"/>
            </a:xfrm>
            <a:custGeom>
              <a:avLst/>
              <a:gdLst/>
              <a:ahLst/>
              <a:cxnLst>
                <a:cxn ang="0">
                  <a:pos x="59" y="0"/>
                </a:cxn>
                <a:cxn ang="0">
                  <a:pos x="59" y="50"/>
                </a:cxn>
                <a:cxn ang="0">
                  <a:pos x="0" y="83"/>
                </a:cxn>
                <a:cxn ang="0">
                  <a:pos x="59" y="116"/>
                </a:cxn>
                <a:cxn ang="0">
                  <a:pos x="59" y="168"/>
                </a:cxn>
                <a:cxn ang="0">
                  <a:pos x="680" y="168"/>
                </a:cxn>
                <a:cxn ang="0">
                  <a:pos x="680" y="0"/>
                </a:cxn>
                <a:cxn ang="0">
                  <a:pos x="59" y="0"/>
                </a:cxn>
              </a:cxnLst>
              <a:rect l="0" t="0" r="r" b="b"/>
              <a:pathLst>
                <a:path w="680" h="168">
                  <a:moveTo>
                    <a:pt x="59" y="0"/>
                  </a:moveTo>
                  <a:lnTo>
                    <a:pt x="59" y="50"/>
                  </a:lnTo>
                  <a:lnTo>
                    <a:pt x="0" y="83"/>
                  </a:lnTo>
                  <a:lnTo>
                    <a:pt x="59" y="116"/>
                  </a:lnTo>
                  <a:lnTo>
                    <a:pt x="59" y="168"/>
                  </a:lnTo>
                  <a:lnTo>
                    <a:pt x="680" y="168"/>
                  </a:lnTo>
                  <a:lnTo>
                    <a:pt x="680" y="0"/>
                  </a:lnTo>
                  <a:lnTo>
                    <a:pt x="59" y="0"/>
                  </a:lnTo>
                  <a:close/>
                </a:path>
              </a:pathLst>
            </a:custGeom>
            <a:solidFill>
              <a:srgbClr val="ED7D31"/>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395</a:t>
              </a:r>
              <a:endParaRPr kumimoji="0" sz="1700" b="1" i="0" u="none" strike="noStrike" kern="0" cap="none" spc="0" normalizeH="0" baseline="0" noProof="0" dirty="0">
                <a:ln>
                  <a:noFill/>
                </a:ln>
                <a:solidFill>
                  <a:srgbClr val="FFFFFF"/>
                </a:solidFill>
                <a:effectLst/>
                <a:uLnTx/>
                <a:uFillTx/>
                <a:latin typeface="等线"/>
              </a:endParaRPr>
            </a:p>
          </p:txBody>
        </p:sp>
        <p:sp>
          <p:nvSpPr>
            <p:cNvPr id="30" name="iṡlíḋe"/>
            <p:cNvSpPr/>
            <p:nvPr/>
          </p:nvSpPr>
          <p:spPr bwMode="auto">
            <a:xfrm>
              <a:off x="3278837" y="4111390"/>
              <a:ext cx="825842" cy="518400"/>
            </a:xfrm>
            <a:custGeom>
              <a:avLst/>
              <a:gdLst/>
              <a:ahLst/>
              <a:cxnLst>
                <a:cxn ang="0">
                  <a:pos x="624" y="0"/>
                </a:cxn>
                <a:cxn ang="0">
                  <a:pos x="624" y="52"/>
                </a:cxn>
                <a:cxn ang="0">
                  <a:pos x="681" y="85"/>
                </a:cxn>
                <a:cxn ang="0">
                  <a:pos x="624" y="118"/>
                </a:cxn>
                <a:cxn ang="0">
                  <a:pos x="624" y="168"/>
                </a:cxn>
                <a:cxn ang="0">
                  <a:pos x="0" y="168"/>
                </a:cxn>
                <a:cxn ang="0">
                  <a:pos x="0" y="0"/>
                </a:cxn>
                <a:cxn ang="0">
                  <a:pos x="624" y="0"/>
                </a:cxn>
              </a:cxnLst>
              <a:rect l="0" t="0" r="r" b="b"/>
              <a:pathLst>
                <a:path w="681" h="168">
                  <a:moveTo>
                    <a:pt x="624" y="0"/>
                  </a:moveTo>
                  <a:lnTo>
                    <a:pt x="624" y="52"/>
                  </a:lnTo>
                  <a:lnTo>
                    <a:pt x="681" y="85"/>
                  </a:lnTo>
                  <a:lnTo>
                    <a:pt x="624" y="118"/>
                  </a:lnTo>
                  <a:lnTo>
                    <a:pt x="624" y="168"/>
                  </a:lnTo>
                  <a:lnTo>
                    <a:pt x="0" y="168"/>
                  </a:lnTo>
                  <a:lnTo>
                    <a:pt x="0" y="0"/>
                  </a:lnTo>
                  <a:lnTo>
                    <a:pt x="624" y="0"/>
                  </a:lnTo>
                  <a:close/>
                </a:path>
              </a:pathLst>
            </a:custGeom>
            <a:solidFill>
              <a:srgbClr val="1F4D78"/>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59</a:t>
              </a:r>
              <a:endParaRPr kumimoji="0" sz="1700" b="1" i="0" u="none" strike="noStrike" kern="0" cap="none" spc="0" normalizeH="0" baseline="0" noProof="0" dirty="0">
                <a:ln>
                  <a:noFill/>
                </a:ln>
                <a:solidFill>
                  <a:srgbClr val="FFFFFF"/>
                </a:solidFill>
                <a:effectLst/>
                <a:uLnTx/>
                <a:uFillTx/>
                <a:latin typeface="等线"/>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项目总结 </a:t>
            </a:r>
            <a:r>
              <a:rPr lang="en-US" altLang="zh-CN" dirty="0"/>
              <a:t>-- </a:t>
            </a:r>
            <a:r>
              <a:rPr lang="zh-CN" altLang="en-US" dirty="0"/>
              <a:t>个人收获 </a:t>
            </a:r>
            <a:r>
              <a:rPr lang="en-US" altLang="zh-CN" dirty="0"/>
              <a:t>&amp; </a:t>
            </a:r>
            <a:r>
              <a:rPr lang="zh-CN" altLang="en-US" dirty="0"/>
              <a:t>致谢</a:t>
            </a:r>
            <a:endParaRPr lang="zh-CN" altLang="en-US" dirty="0"/>
          </a:p>
        </p:txBody>
      </p:sp>
      <p:sp>
        <p:nvSpPr>
          <p:cNvPr id="4" name="文本占位符 3"/>
          <p:cNvSpPr>
            <a:spLocks noGrp="1"/>
          </p:cNvSpPr>
          <p:nvPr>
            <p:ph type="body" sz="quarter" idx="12"/>
          </p:nvPr>
        </p:nvSpPr>
        <p:spPr/>
        <p:txBody>
          <a:bodyPr/>
          <a:lstStyle/>
          <a:p>
            <a:endParaRPr lang="zh-CN" altLang="en-US"/>
          </a:p>
        </p:txBody>
      </p:sp>
      <p:sp>
        <p:nvSpPr>
          <p:cNvPr id="5" name="文本占位符 4"/>
          <p:cNvSpPr>
            <a:spLocks noGrp="1"/>
          </p:cNvSpPr>
          <p:nvPr>
            <p:ph type="body" sz="quarter" idx="13"/>
          </p:nvPr>
        </p:nvSpPr>
        <p:spPr/>
        <p:txBody>
          <a:bodyPr/>
          <a:lstStyle/>
          <a:p>
            <a:endParaRPr lang="zh-CN" altLang="en-US"/>
          </a:p>
        </p:txBody>
      </p:sp>
      <p:sp>
        <p:nvSpPr>
          <p:cNvPr id="2" name="Text Placeholder 1"/>
          <p:cNvSpPr/>
          <p:nvPr>
            <p:ph type="body" sz="quarter" idx="14"/>
          </p:nvPr>
        </p:nvSpPr>
        <p:spPr>
          <a:xfrm>
            <a:off x="318770" y="821690"/>
            <a:ext cx="11568430" cy="5374640"/>
          </a:xfrm>
        </p:spPr>
        <p:txBody>
          <a:bodyPr/>
          <a:p>
            <a:pPr marL="0" indent="0">
              <a:buNone/>
            </a:pPr>
            <a:r>
              <a:rPr lang="zh-CN" altLang="en-US" sz="2400">
                <a:solidFill>
                  <a:srgbClr val="C00000"/>
                </a:solidFill>
              </a:rPr>
              <a:t>个人收获</a:t>
            </a:r>
            <a:endParaRPr lang="zh-CN" altLang="en-US"/>
          </a:p>
          <a:p>
            <a:pPr marL="0" indent="0">
              <a:buNone/>
            </a:pPr>
            <a:r>
              <a:rPr lang="zh-CN" altLang="en-US"/>
              <a:t>在一个学期的《机器学习》课程中，我学习到了诸如逻辑回归、支持向量机等机器学习的基本工具，也体验到了文本分类、图像分类等机器学习的广大应用前景，感触颇深。</a:t>
            </a:r>
            <a:endParaRPr lang="zh-CN" altLang="en-US"/>
          </a:p>
          <a:p>
            <a:pPr marL="0" indent="0">
              <a:buNone/>
            </a:pPr>
            <a:r>
              <a:rPr lang="zh-CN" altLang="en-US"/>
              <a:t>在我看来，AI 的各种技术目前都还在起步阶段，相对成熟的推荐系统也仅仅是通过有限的用户浏览历史来进行简单的预测，而大数据时代的到来不仅意味着个人数据的广泛搜集和使用，更为计算机的算力提升和相应模型复杂度增加提供了契机。在未来，AI 必然会更进一步，做的更好，我也希望能够参与其中。</a:t>
            </a:r>
            <a:endParaRPr lang="zh-CN" altLang="en-US"/>
          </a:p>
          <a:p>
            <a:pPr marL="0" indent="0">
              <a:buNone/>
            </a:pPr>
            <a:r>
              <a:rPr lang="zh-CN" altLang="en-US" sz="2400">
                <a:solidFill>
                  <a:srgbClr val="C00000"/>
                </a:solidFill>
              </a:rPr>
              <a:t>致谢</a:t>
            </a:r>
            <a:endParaRPr lang="zh-CN" altLang="en-US"/>
          </a:p>
          <a:p>
            <a:pPr marL="0" indent="0">
              <a:buNone/>
            </a:pPr>
            <a:r>
              <a:rPr lang="zh-CN" altLang="en-US"/>
              <a:t>感谢《人工智能》课程 </a:t>
            </a:r>
            <a:r>
              <a:rPr lang="zh-CN" altLang="en-US" b="1"/>
              <a:t>顾小东老师</a:t>
            </a:r>
            <a:r>
              <a:rPr lang="zh-CN" altLang="en-US"/>
              <a:t>、</a:t>
            </a:r>
            <a:r>
              <a:rPr lang="zh-CN" altLang="en-US" b="1"/>
              <a:t>丁玥老师</a:t>
            </a:r>
            <a:r>
              <a:rPr lang="zh-CN" altLang="en-US"/>
              <a:t>的精彩授课和悉心指导，</a:t>
            </a:r>
            <a:r>
              <a:rPr lang="zh-CN" altLang="en-US" b="1"/>
              <a:t>柴迤天助教</a:t>
            </a:r>
            <a:r>
              <a:rPr lang="zh-CN" altLang="en-US"/>
              <a:t>和</a:t>
            </a:r>
            <a:r>
              <a:rPr lang="zh-CN" altLang="en-US" b="1"/>
              <a:t>施宇翔助教</a:t>
            </a:r>
            <a:r>
              <a:rPr lang="zh-CN" altLang="en-US"/>
              <a:t>也为我提供了许多帮助。</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18816" r="18816"/>
          <a:stretch>
            <a:fillRect/>
          </a:stretch>
        </p:blipFill>
        <p:spPr/>
      </p:pic>
      <p:sp>
        <p:nvSpPr>
          <p:cNvPr id="63" name="矩形 62"/>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简介</a:t>
            </a:r>
            <a:endParaRPr lang="zh-CN" altLang="en-US" sz="2800" b="1" dirty="0">
              <a:solidFill>
                <a:schemeClr val="accent2"/>
              </a:solidFill>
            </a:endParaRPr>
          </a:p>
        </p:txBody>
      </p:sp>
      <p:grpSp>
        <p:nvGrpSpPr>
          <p:cNvPr id="75" name="组合 74"/>
          <p:cNvGrpSpPr/>
          <p:nvPr/>
        </p:nvGrpSpPr>
        <p:grpSpPr>
          <a:xfrm>
            <a:off x="5345475" y="1180600"/>
            <a:ext cx="720000" cy="720000"/>
            <a:chOff x="5412150" y="1180600"/>
            <a:chExt cx="720000" cy="720000"/>
          </a:xfrm>
        </p:grpSpPr>
        <p:sp>
          <p:nvSpPr>
            <p:cNvPr id="61" name="矩形 60"/>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5345475" y="2260600"/>
            <a:ext cx="720000" cy="720000"/>
            <a:chOff x="5412150" y="2260600"/>
            <a:chExt cx="720000" cy="720000"/>
          </a:xfrm>
        </p:grpSpPr>
        <p:sp>
          <p:nvSpPr>
            <p:cNvPr id="58" name="矩形 57"/>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5345475" y="3340600"/>
            <a:ext cx="720000" cy="720000"/>
            <a:chOff x="5412150" y="3340600"/>
            <a:chExt cx="720000" cy="720000"/>
          </a:xfrm>
        </p:grpSpPr>
        <p:sp>
          <p:nvSpPr>
            <p:cNvPr id="60" name="矩形 59"/>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5345475" y="4420600"/>
            <a:ext cx="720000" cy="720000"/>
            <a:chOff x="5412150" y="4420600"/>
            <a:chExt cx="720000" cy="720000"/>
          </a:xfrm>
        </p:grpSpPr>
        <p:sp>
          <p:nvSpPr>
            <p:cNvPr id="62" name="矩形 61"/>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代码实现</a:t>
            </a:r>
            <a:endParaRPr lang="zh-CN" altLang="en-US" sz="2800" b="1" dirty="0">
              <a:solidFill>
                <a:schemeClr val="accent2"/>
              </a:solidFill>
            </a:endParaRPr>
          </a:p>
        </p:txBody>
      </p:sp>
      <p:sp>
        <p:nvSpPr>
          <p:cNvPr id="71" name="矩形 70"/>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运行展示</a:t>
            </a:r>
            <a:endParaRPr lang="zh-CN" altLang="en-US" sz="2800" b="1" dirty="0">
              <a:solidFill>
                <a:schemeClr val="accent2"/>
              </a:solidFill>
            </a:endParaRPr>
          </a:p>
        </p:txBody>
      </p:sp>
      <p:sp>
        <p:nvSpPr>
          <p:cNvPr id="72" name="矩形 71"/>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项目总结</a:t>
            </a:r>
            <a:endParaRPr lang="zh-CN" altLang="en-US" sz="2800" b="1" dirty="0">
              <a:solidFill>
                <a:schemeClr val="accen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spc="600" dirty="0"/>
              <a:t>感谢聆听</a:t>
            </a:r>
            <a:endParaRPr lang="zh-CN" altLang="en-US" spc="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简介</a:t>
            </a:r>
            <a:endParaRPr lang="zh-CN" altLang="en-US" dirty="0"/>
          </a:p>
        </p:txBody>
      </p:sp>
      <p:sp>
        <p:nvSpPr>
          <p:cNvPr id="69" name="文本占位符 68"/>
          <p:cNvSpPr>
            <a:spLocks noGrp="1"/>
          </p:cNvSpPr>
          <p:nvPr>
            <p:ph type="body" sz="quarter" idx="11"/>
          </p:nvPr>
        </p:nvSpPr>
        <p:spPr/>
        <p:txBody>
          <a:bodyPr/>
          <a:lstStyle/>
          <a:p>
            <a:r>
              <a:rPr lang="en-US" altLang="zh-CN" dirty="0">
                <a:solidFill>
                  <a:schemeClr val="accent2"/>
                </a:solidFill>
              </a:rPr>
              <a:t>AI-Poet</a:t>
            </a:r>
            <a:r>
              <a:rPr lang="zh-CN" altLang="en-US" dirty="0">
                <a:solidFill>
                  <a:schemeClr val="accent2"/>
                </a:solidFill>
              </a:rPr>
              <a:t>：一款基于深度学习的 </a:t>
            </a:r>
            <a:r>
              <a:rPr lang="en-US" altLang="zh-CN" dirty="0">
                <a:solidFill>
                  <a:schemeClr val="accent2"/>
                </a:solidFill>
              </a:rPr>
              <a:t>AI </a:t>
            </a:r>
            <a:r>
              <a:rPr lang="zh-CN" altLang="en-US" dirty="0">
                <a:solidFill>
                  <a:schemeClr val="accent2"/>
                </a:solidFill>
              </a:rPr>
              <a:t>作诗系统</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01</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机器学习广泛应用</a:t>
            </a:r>
            <a:endParaRPr lang="zh-CN" altLang="en-US" dirty="0"/>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7535545" y="1619250"/>
            <a:ext cx="3611245" cy="39808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r>
              <a:rPr lang="zh-CN" altLang="en-US" sz="2000" dirty="0"/>
              <a:t>机器学习技术已经渗透了我们生活的方方面面，给我们的衣食住行都带了许多便利。</a:t>
            </a:r>
            <a:endParaRPr lang="zh-CN" altLang="en-US" sz="2000" dirty="0"/>
          </a:p>
          <a:p>
            <a:pPr algn="just"/>
            <a:endParaRPr lang="zh-CN" altLang="en-US" sz="2000" dirty="0"/>
          </a:p>
          <a:p>
            <a:pPr algn="just"/>
            <a:r>
              <a:rPr lang="zh-CN" altLang="en-US" sz="2000" dirty="0"/>
              <a:t>然而，在满足了人们的基本生活需求之后，精神上的追求将逐步凸显。</a:t>
            </a:r>
            <a:endParaRPr lang="zh-CN" altLang="en-US" sz="2000" dirty="0"/>
          </a:p>
          <a:p>
            <a:pPr algn="just"/>
            <a:endParaRPr lang="zh-CN" altLang="en-US" sz="2000" dirty="0"/>
          </a:p>
          <a:p>
            <a:pPr algn="just"/>
            <a:r>
              <a:rPr lang="en-US" altLang="zh-CN" sz="2000" dirty="0"/>
              <a:t>AI-Poet </a:t>
            </a:r>
            <a:r>
              <a:rPr lang="zh-CN" altLang="en-US" sz="2000" dirty="0"/>
              <a:t>即是一款基于深度学习的 </a:t>
            </a:r>
            <a:r>
              <a:rPr lang="en-US" altLang="zh-CN" sz="2000" dirty="0"/>
              <a:t>AI </a:t>
            </a:r>
            <a:r>
              <a:rPr lang="zh-CN" altLang="en-US" sz="2000" dirty="0"/>
              <a:t>作诗系统。</a:t>
            </a:r>
            <a:endParaRPr lang="zh-CN" altLang="en-US" sz="2000" dirty="0"/>
          </a:p>
        </p:txBody>
      </p:sp>
      <p:sp>
        <p:nvSpPr>
          <p:cNvPr id="11" name="平行四边形 10"/>
          <p:cNvSpPr/>
          <p:nvPr/>
        </p:nvSpPr>
        <p:spPr>
          <a:xfrm>
            <a:off x="7298048" y="151312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2" name="Picture 1" descr="人工智能应用"/>
          <p:cNvPicPr>
            <a:picLocks noChangeAspect="1"/>
          </p:cNvPicPr>
          <p:nvPr/>
        </p:nvPicPr>
        <p:blipFill>
          <a:blip r:embed="rId1"/>
          <a:stretch>
            <a:fillRect/>
          </a:stretch>
        </p:blipFill>
        <p:spPr>
          <a:xfrm>
            <a:off x="565785" y="1205230"/>
            <a:ext cx="5873750" cy="48088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AI-Poet </a:t>
            </a:r>
            <a:r>
              <a:rPr lang="zh-CN" altLang="en-US" dirty="0"/>
              <a:t>技术栈</a:t>
            </a:r>
            <a:endParaRPr lang="zh-CN" altLang="en-US" dirty="0"/>
          </a:p>
        </p:txBody>
      </p:sp>
      <p:sp>
        <p:nvSpPr>
          <p:cNvPr id="3" name="文本占位符 2"/>
          <p:cNvSpPr>
            <a:spLocks noGrp="1"/>
          </p:cNvSpPr>
          <p:nvPr>
            <p:ph type="body" sz="quarter" idx="12"/>
          </p:nvPr>
        </p:nvSpPr>
        <p:spPr/>
        <p:txBody>
          <a:bodyPr/>
          <a:lstStyle/>
          <a:p>
            <a:r>
              <a:rPr lang="zh-CN" altLang="en-US" sz="1600"/>
              <a:t>参考来源：维基百科</a:t>
            </a:r>
            <a:endParaRPr lang="zh-CN" altLang="en-US" sz="1600"/>
          </a:p>
        </p:txBody>
      </p:sp>
      <p:sp>
        <p:nvSpPr>
          <p:cNvPr id="18" name="矩形 17"/>
          <p:cNvSpPr/>
          <p:nvPr/>
        </p:nvSpPr>
        <p:spPr>
          <a:xfrm>
            <a:off x="2161569" y="1588295"/>
            <a:ext cx="140462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深度学习</a:t>
            </a:r>
            <a:endPar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p:cNvSpPr/>
          <p:nvPr/>
        </p:nvSpPr>
        <p:spPr>
          <a:xfrm>
            <a:off x="1713230" y="4157345"/>
            <a:ext cx="1852930" cy="460375"/>
          </a:xfrm>
          <a:prstGeom prst="rect">
            <a:avLst/>
          </a:prstGeom>
        </p:spPr>
        <p:txBody>
          <a:bodyPr wrap="square">
            <a:spAutoFit/>
          </a:bodyPr>
          <a:lstStyle/>
          <a:p>
            <a:pPr algn="r"/>
            <a:r>
              <a:rPr lang="zh-CN" altLang="en-US" sz="2400" b="1" dirty="0">
                <a:solidFill>
                  <a:schemeClr val="accent2"/>
                </a:solidFill>
                <a:ea typeface="思源黑体 CN Heavy" panose="020B0A00000000000000" pitchFamily="34" charset="-122"/>
              </a:rPr>
              <a:t>预训练模型</a:t>
            </a:r>
            <a:endParaRPr lang="zh-CN" altLang="en-US" sz="2400" b="1" dirty="0">
              <a:solidFill>
                <a:schemeClr val="accent2"/>
              </a:solidFill>
              <a:ea typeface="思源黑体 CN Heavy" panose="020B0A00000000000000" pitchFamily="34" charset="-122"/>
            </a:endParaRPr>
          </a:p>
        </p:txBody>
      </p:sp>
      <p:sp>
        <p:nvSpPr>
          <p:cNvPr id="22" name="矩形 21"/>
          <p:cNvSpPr/>
          <p:nvPr/>
        </p:nvSpPr>
        <p:spPr>
          <a:xfrm>
            <a:off x="8311688" y="4157352"/>
            <a:ext cx="3150235" cy="46037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长短期记忆（</a:t>
            </a:r>
            <a:r>
              <a:rPr lang="en-US" altLang="zh-CN" sz="2400" b="1" dirty="0">
                <a:solidFill>
                  <a:schemeClr val="accent2"/>
                </a:solidFill>
                <a:ea typeface="思源黑体 CN Heavy" panose="020B0A00000000000000" pitchFamily="34" charset="-122"/>
              </a:rPr>
              <a:t>LSTM</a:t>
            </a:r>
            <a:r>
              <a:rPr lang="zh-CN" altLang="en-US" sz="2400" b="1" dirty="0">
                <a:solidFill>
                  <a:schemeClr val="accent2"/>
                </a:solidFill>
                <a:ea typeface="思源黑体 CN Heavy" panose="020B0A00000000000000" pitchFamily="34" charset="-122"/>
              </a:rPr>
              <a:t>）</a:t>
            </a:r>
            <a:endParaRPr lang="zh-CN" altLang="en-US" sz="2400" b="1" dirty="0">
              <a:solidFill>
                <a:schemeClr val="accent2"/>
              </a:solidFill>
              <a:ea typeface="思源黑体 CN Heavy" panose="020B0A00000000000000" pitchFamily="34" charset="-122"/>
            </a:endParaRPr>
          </a:p>
        </p:txBody>
      </p:sp>
      <p:sp>
        <p:nvSpPr>
          <p:cNvPr id="24" name="矩形 23"/>
          <p:cNvSpPr/>
          <p:nvPr/>
        </p:nvSpPr>
        <p:spPr>
          <a:xfrm>
            <a:off x="8282214" y="1582038"/>
            <a:ext cx="3287395" cy="46037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循环神经网络（</a:t>
            </a:r>
            <a:r>
              <a:rPr lang="en-US" altLang="zh-CN" sz="2400" b="1" dirty="0">
                <a:solidFill>
                  <a:schemeClr val="accent2"/>
                </a:solidFill>
                <a:ea typeface="思源黑体 CN Heavy" panose="020B0A00000000000000" pitchFamily="34" charset="-122"/>
              </a:rPr>
              <a:t>RNN</a:t>
            </a:r>
            <a:r>
              <a:rPr lang="zh-CN" altLang="en-US" sz="2400" b="1" dirty="0">
                <a:solidFill>
                  <a:schemeClr val="accent2"/>
                </a:solidFill>
                <a:ea typeface="思源黑体 CN Heavy" panose="020B0A00000000000000" pitchFamily="34" charset="-122"/>
              </a:rPr>
              <a:t>）</a:t>
            </a:r>
            <a:endParaRPr lang="zh-CN" altLang="en-US" sz="2400" b="1" dirty="0">
              <a:solidFill>
                <a:schemeClr val="accent2"/>
              </a:solidFill>
              <a:ea typeface="思源黑体 CN Heavy" panose="020B0A00000000000000" pitchFamily="34" charset="-122"/>
            </a:endParaRPr>
          </a:p>
        </p:txBody>
      </p:sp>
      <p:sp>
        <p:nvSpPr>
          <p:cNvPr id="25" name="文本框 24"/>
          <p:cNvSpPr txBox="1"/>
          <p:nvPr/>
        </p:nvSpPr>
        <p:spPr>
          <a:xfrm>
            <a:off x="44717" y="2086529"/>
            <a:ext cx="3651358" cy="1271270"/>
          </a:xfrm>
          <a:prstGeom prst="rect">
            <a:avLst/>
          </a:prstGeom>
          <a:noFill/>
        </p:spPr>
        <p:txBody>
          <a:bodyPr wrap="square" rtlCol="0">
            <a:spAutoFit/>
          </a:bodyPr>
          <a:lstStyle/>
          <a:p>
            <a:pPr algn="l" fontAlgn="t">
              <a:lnSpc>
                <a:spcPct val="120000"/>
              </a:lnSpc>
            </a:pPr>
            <a:r>
              <a:rPr lang="zh-CN" altLang="en-US" sz="1600" b="1" dirty="0">
                <a:solidFill>
                  <a:schemeClr val="tx1">
                    <a:lumMod val="75000"/>
                    <a:lumOff val="25000"/>
                  </a:schemeClr>
                </a:solidFill>
              </a:rPr>
              <a:t>深度学习是机器学习中一种基于对数据进行表征学习的算法，能够用非监督式或半监督式的特征学习和分层特征提取高效算法来替代手工获取特征。</a:t>
            </a:r>
            <a:endParaRPr lang="zh-CN" altLang="en-US" sz="1600" b="1" dirty="0">
              <a:solidFill>
                <a:schemeClr val="tx1">
                  <a:lumMod val="75000"/>
                  <a:lumOff val="25000"/>
                </a:schemeClr>
              </a:solidFill>
            </a:endParaRPr>
          </a:p>
        </p:txBody>
      </p:sp>
      <p:sp>
        <p:nvSpPr>
          <p:cNvPr id="26" name="文本框 25"/>
          <p:cNvSpPr txBox="1"/>
          <p:nvPr/>
        </p:nvSpPr>
        <p:spPr>
          <a:xfrm>
            <a:off x="63222" y="4688938"/>
            <a:ext cx="3651358" cy="1271270"/>
          </a:xfrm>
          <a:prstGeom prst="rect">
            <a:avLst/>
          </a:prstGeom>
          <a:noFill/>
        </p:spPr>
        <p:txBody>
          <a:bodyPr wrap="square" rtlCol="0">
            <a:spAutoFit/>
          </a:bodyPr>
          <a:lstStyle/>
          <a:p>
            <a:pPr algn="l">
              <a:lnSpc>
                <a:spcPct val="120000"/>
              </a:lnSpc>
            </a:pPr>
            <a:r>
              <a:rPr lang="zh-CN" altLang="en-US" sz="1600" b="1" dirty="0">
                <a:solidFill>
                  <a:schemeClr val="tx1">
                    <a:lumMod val="75000"/>
                    <a:lumOff val="25000"/>
                  </a:schemeClr>
                </a:solidFill>
              </a:rPr>
              <a:t>使用尽可能多的训练数据，从中提取出尽可能多的共性特征，从而能让模型对特定任务的学习负担变轻。之后还可以进行微调，可拓展性高。</a:t>
            </a:r>
            <a:endParaRPr lang="zh-CN" altLang="en-US" sz="1600" b="1" dirty="0">
              <a:solidFill>
                <a:schemeClr val="tx1">
                  <a:lumMod val="75000"/>
                  <a:lumOff val="25000"/>
                </a:schemeClr>
              </a:solidFill>
            </a:endParaRPr>
          </a:p>
        </p:txBody>
      </p:sp>
      <p:sp>
        <p:nvSpPr>
          <p:cNvPr id="28" name="文本框 27"/>
          <p:cNvSpPr txBox="1"/>
          <p:nvPr/>
        </p:nvSpPr>
        <p:spPr>
          <a:xfrm>
            <a:off x="8311688" y="2100382"/>
            <a:ext cx="3651358" cy="1565910"/>
          </a:xfrm>
          <a:prstGeom prst="rect">
            <a:avLst/>
          </a:prstGeom>
          <a:noFill/>
        </p:spPr>
        <p:txBody>
          <a:bodyPr wrap="square" rtlCol="0">
            <a:spAutoFit/>
          </a:bodyPr>
          <a:lstStyle/>
          <a:p>
            <a:pPr>
              <a:lnSpc>
                <a:spcPct val="120000"/>
              </a:lnSpc>
            </a:pPr>
            <a:r>
              <a:rPr lang="zh-CN" altLang="en-US" sz="1600" b="1" dirty="0">
                <a:solidFill>
                  <a:schemeClr val="tx1">
                    <a:lumMod val="75000"/>
                    <a:lumOff val="25000"/>
                  </a:schemeClr>
                </a:solidFill>
              </a:rPr>
              <a:t>循环神经网络是一类以序列数据为输入，在序列的演进方向进行递归且所有节点（循环单元）按链式连接的递归神经网络，在对序列的非线性特征进行学习时具有一定优势</a:t>
            </a:r>
            <a:endParaRPr lang="zh-CN" altLang="en-US" sz="1600" b="1" dirty="0">
              <a:solidFill>
                <a:schemeClr val="tx1">
                  <a:lumMod val="75000"/>
                  <a:lumOff val="25000"/>
                </a:schemeClr>
              </a:solidFill>
            </a:endParaRPr>
          </a:p>
        </p:txBody>
      </p:sp>
      <p:sp>
        <p:nvSpPr>
          <p:cNvPr id="29" name="文本框 28"/>
          <p:cNvSpPr txBox="1"/>
          <p:nvPr/>
        </p:nvSpPr>
        <p:spPr>
          <a:xfrm>
            <a:off x="8292301" y="4688938"/>
            <a:ext cx="3651358" cy="975995"/>
          </a:xfrm>
          <a:prstGeom prst="rect">
            <a:avLst/>
          </a:prstGeom>
          <a:noFill/>
        </p:spPr>
        <p:txBody>
          <a:bodyPr wrap="square" rtlCol="0">
            <a:spAutoFit/>
          </a:bodyPr>
          <a:lstStyle/>
          <a:p>
            <a:pPr>
              <a:lnSpc>
                <a:spcPct val="120000"/>
              </a:lnSpc>
            </a:pPr>
            <a:r>
              <a:rPr lang="zh-CN" altLang="en-US" sz="1600" b="1" dirty="0">
                <a:solidFill>
                  <a:schemeClr val="tx1">
                    <a:lumMod val="75000"/>
                    <a:lumOff val="25000"/>
                  </a:schemeClr>
                </a:solidFill>
              </a:rPr>
              <a:t>特殊的循环神经网络。适合于处理和预测时间序列中间隔和延迟非常长的重要事件。</a:t>
            </a:r>
            <a:endParaRPr lang="zh-CN" altLang="en-US" sz="1600" b="1" dirty="0">
              <a:solidFill>
                <a:schemeClr val="tx1">
                  <a:lumMod val="75000"/>
                  <a:lumOff val="25000"/>
                </a:schemeClr>
              </a:solidFill>
            </a:endParaRPr>
          </a:p>
        </p:txBody>
      </p:sp>
      <p:grpSp>
        <p:nvGrpSpPr>
          <p:cNvPr id="5" name="组合 4"/>
          <p:cNvGrpSpPr/>
          <p:nvPr/>
        </p:nvGrpSpPr>
        <p:grpSpPr>
          <a:xfrm>
            <a:off x="4205643" y="1919179"/>
            <a:ext cx="4104458" cy="3196964"/>
            <a:chOff x="3848100" y="1592263"/>
            <a:chExt cx="4844988" cy="3773763"/>
          </a:xfrm>
        </p:grpSpPr>
        <p:sp>
          <p:nvSpPr>
            <p:cNvPr id="6" name="椭圆 5"/>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代码实现</a:t>
            </a:r>
            <a:endParaRPr lang="zh-CN" altLang="en-US" dirty="0"/>
          </a:p>
        </p:txBody>
      </p:sp>
      <p:sp>
        <p:nvSpPr>
          <p:cNvPr id="69" name="文本占位符 68"/>
          <p:cNvSpPr>
            <a:spLocks noGrp="1"/>
          </p:cNvSpPr>
          <p:nvPr>
            <p:ph type="body" sz="quarter" idx="11"/>
          </p:nvPr>
        </p:nvSpPr>
        <p:spPr>
          <a:xfrm>
            <a:off x="4654075" y="4054685"/>
            <a:ext cx="6489700" cy="1534265"/>
          </a:xfrm>
        </p:spPr>
        <p:txBody>
          <a:bodyPr/>
          <a:lstStyle/>
          <a:p>
            <a:r>
              <a:rPr lang="en-US" altLang="zh-CN" dirty="0">
                <a:solidFill>
                  <a:schemeClr val="accent2"/>
                </a:solidFill>
              </a:rPr>
              <a:t>Notebook</a:t>
            </a:r>
            <a:r>
              <a:rPr lang="zh-CN" altLang="en-US" dirty="0">
                <a:solidFill>
                  <a:schemeClr val="accent2"/>
                </a:solidFill>
              </a:rPr>
              <a:t>，</a:t>
            </a:r>
            <a:r>
              <a:rPr lang="en-US" altLang="zh-CN" dirty="0">
                <a:solidFill>
                  <a:schemeClr val="accent2"/>
                </a:solidFill>
              </a:rPr>
              <a:t>Google</a:t>
            </a:r>
            <a:r>
              <a:rPr lang="zh-CN" altLang="en-US" dirty="0">
                <a:solidFill>
                  <a:schemeClr val="accent2"/>
                </a:solidFill>
              </a:rPr>
              <a:t>，</a:t>
            </a:r>
            <a:r>
              <a:rPr lang="en-US" altLang="zh-CN" dirty="0">
                <a:solidFill>
                  <a:schemeClr val="accent2"/>
                </a:solidFill>
              </a:rPr>
              <a:t>Colab</a:t>
            </a:r>
            <a:r>
              <a:rPr lang="zh-CN" altLang="en-US" dirty="0">
                <a:solidFill>
                  <a:schemeClr val="accent2"/>
                </a:solidFill>
              </a:rPr>
              <a:t>，</a:t>
            </a:r>
            <a:r>
              <a:rPr lang="en-US" altLang="zh-CN" dirty="0">
                <a:solidFill>
                  <a:schemeClr val="accent2"/>
                </a:solidFill>
              </a:rPr>
              <a:t>Google Drive</a:t>
            </a:r>
            <a:endParaRPr lang="en-US" altLang="zh-CN"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02</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Picture 6" descr="google"/>
          <p:cNvPicPr>
            <a:picLocks noChangeAspect="1"/>
          </p:cNvPicPr>
          <p:nvPr/>
        </p:nvPicPr>
        <p:blipFill>
          <a:blip r:embed="rId2"/>
          <a:stretch>
            <a:fillRect/>
          </a:stretch>
        </p:blipFill>
        <p:spPr>
          <a:xfrm>
            <a:off x="4964430" y="4617720"/>
            <a:ext cx="1838960" cy="643890"/>
          </a:xfrm>
          <a:prstGeom prst="rect">
            <a:avLst/>
          </a:prstGeom>
        </p:spPr>
      </p:pic>
      <p:pic>
        <p:nvPicPr>
          <p:cNvPr id="8" name="Picture 7" descr="colab"/>
          <p:cNvPicPr>
            <a:picLocks noChangeAspect="1"/>
          </p:cNvPicPr>
          <p:nvPr/>
        </p:nvPicPr>
        <p:blipFill>
          <a:blip r:embed="rId3"/>
          <a:stretch>
            <a:fillRect/>
          </a:stretch>
        </p:blipFill>
        <p:spPr>
          <a:xfrm>
            <a:off x="6950710" y="4874895"/>
            <a:ext cx="2204720" cy="974725"/>
          </a:xfrm>
          <a:prstGeom prst="rect">
            <a:avLst/>
          </a:prstGeom>
        </p:spPr>
      </p:pic>
      <p:pic>
        <p:nvPicPr>
          <p:cNvPr id="9" name="Picture 8" descr="google_drive"/>
          <p:cNvPicPr>
            <a:picLocks noChangeAspect="1"/>
          </p:cNvPicPr>
          <p:nvPr/>
        </p:nvPicPr>
        <p:blipFill>
          <a:blip r:embed="rId4"/>
          <a:stretch>
            <a:fillRect/>
          </a:stretch>
        </p:blipFill>
        <p:spPr>
          <a:xfrm>
            <a:off x="9237980" y="4540250"/>
            <a:ext cx="1518920" cy="7988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接口</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pic>
        <p:nvPicPr>
          <p:cNvPr id="8" name="Picture 7" descr="code-config"/>
          <p:cNvPicPr>
            <a:picLocks noChangeAspect="1"/>
          </p:cNvPicPr>
          <p:nvPr/>
        </p:nvPicPr>
        <p:blipFill>
          <a:blip r:embed="rId1"/>
          <a:stretch>
            <a:fillRect/>
          </a:stretch>
        </p:blipFill>
        <p:spPr>
          <a:xfrm>
            <a:off x="1075055" y="866775"/>
            <a:ext cx="10058400" cy="3233420"/>
          </a:xfrm>
          <a:prstGeom prst="rect">
            <a:avLst/>
          </a:prstGeom>
        </p:spPr>
      </p:pic>
      <p:sp>
        <p:nvSpPr>
          <p:cNvPr id="10" name="Text Box 9"/>
          <p:cNvSpPr txBox="1"/>
          <p:nvPr/>
        </p:nvSpPr>
        <p:spPr>
          <a:xfrm>
            <a:off x="1075055" y="4150995"/>
            <a:ext cx="9268460" cy="1198880"/>
          </a:xfrm>
          <a:prstGeom prst="rect">
            <a:avLst/>
          </a:prstGeom>
          <a:noFill/>
        </p:spPr>
        <p:txBody>
          <a:bodyPr wrap="square" rtlCol="0">
            <a:spAutoFit/>
          </a:bodyPr>
          <a:p>
            <a:r>
              <a:rPr lang="en-US"/>
              <a:t>LSTM </a:t>
            </a:r>
            <a:r>
              <a:rPr lang="zh-CN" altLang="en-US"/>
              <a:t>层数：</a:t>
            </a:r>
            <a:r>
              <a:t>在大规模翻译任务的经验中，简单的堆叠 LSTM 层最多可以工作 4 层，很少</a:t>
            </a:r>
            <a:r>
              <a:rPr lang="en-US"/>
              <a:t>	       </a:t>
            </a:r>
            <a:r>
              <a:t>工作 6 层，超过8层就很差了。本模型选择使用 3 层。</a:t>
            </a:r>
          </a:p>
          <a:p>
            <a:r>
              <a:rPr lang="en-US" altLang="zh-CN"/>
              <a:t>epoch </a:t>
            </a:r>
            <a:r>
              <a:rPr lang="zh-CN" altLang="en-US"/>
              <a:t>参数：向前和向后传播中所有批次的单次训练迭代次数。可以调参。</a:t>
            </a:r>
            <a:endParaRPr lang="zh-CN" altLang="en-US"/>
          </a:p>
          <a:p>
            <a:r>
              <a:rPr lang="en-US" altLang="zh-CN"/>
              <a:t>batch_size </a:t>
            </a:r>
            <a:r>
              <a:rPr lang="zh-CN" altLang="en-US"/>
              <a:t>参数：基于梯度下降，每次训练使用样本数量。太小容易欠拟合。</a:t>
            </a:r>
            <a:endParaRPr lang="zh-CN" altLang="en-US"/>
          </a:p>
        </p:txBody>
      </p:sp>
      <p:pic>
        <p:nvPicPr>
          <p:cNvPr id="5" name="Picture 4" descr="LSTM"/>
          <p:cNvPicPr>
            <a:picLocks noChangeAspect="1"/>
          </p:cNvPicPr>
          <p:nvPr/>
        </p:nvPicPr>
        <p:blipFill>
          <a:blip r:embed="rId2"/>
          <a:stretch>
            <a:fillRect/>
          </a:stretch>
        </p:blipFill>
        <p:spPr>
          <a:xfrm>
            <a:off x="1066800" y="5349875"/>
            <a:ext cx="10058400" cy="12661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模型定义</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pic>
        <p:nvPicPr>
          <p:cNvPr id="5" name="Picture 4" descr="Screen Shot 2021-12-26 at 8.40.51 PM"/>
          <p:cNvPicPr>
            <a:picLocks noChangeAspect="1"/>
          </p:cNvPicPr>
          <p:nvPr/>
        </p:nvPicPr>
        <p:blipFill>
          <a:blip r:embed="rId1"/>
          <a:stretch>
            <a:fillRect/>
          </a:stretch>
        </p:blipFill>
        <p:spPr>
          <a:xfrm>
            <a:off x="1066800" y="750570"/>
            <a:ext cx="10058400" cy="54381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训练过程</a:t>
            </a:r>
            <a:endParaRPr lang="zh-CN" altLang="en-US" dirty="0"/>
          </a:p>
        </p:txBody>
      </p:sp>
      <p:pic>
        <p:nvPicPr>
          <p:cNvPr id="6" name="Picture 5" descr="code-train"/>
          <p:cNvPicPr>
            <a:picLocks noChangeAspect="1"/>
          </p:cNvPicPr>
          <p:nvPr/>
        </p:nvPicPr>
        <p:blipFill>
          <a:blip r:embed="rId1"/>
          <a:stretch>
            <a:fillRect/>
          </a:stretch>
        </p:blipFill>
        <p:spPr>
          <a:xfrm>
            <a:off x="1066800" y="692785"/>
            <a:ext cx="10057765" cy="5873750"/>
          </a:xfrm>
          <a:prstGeom prst="rect">
            <a:avLst/>
          </a:prstGeom>
        </p:spPr>
      </p:pic>
    </p:spTree>
  </p:cSld>
  <p:clrMapOvr>
    <a:masterClrMapping/>
  </p:clrMapOvr>
</p:sld>
</file>

<file path=ppt/tags/tag1.xml><?xml version="1.0" encoding="utf-8"?>
<p:tagLst xmlns:p="http://schemas.openxmlformats.org/presentationml/2006/main">
  <p:tag name="ISLIDE.DIAGRAM" val="4299"/>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1963</Words>
  <Application>WPS Presentation</Application>
  <PresentationFormat>宽屏</PresentationFormat>
  <Paragraphs>223</Paragraphs>
  <Slides>20</Slides>
  <Notes>2</Notes>
  <HiddenSlides>0</HiddenSlides>
  <MMClips>0</MMClips>
  <ScaleCrop>false</ScaleCrop>
  <HeadingPairs>
    <vt:vector size="6" baseType="variant">
      <vt:variant>
        <vt:lpstr>已用的字体</vt:lpstr>
      </vt:variant>
      <vt:variant>
        <vt:i4>20</vt:i4>
      </vt:variant>
      <vt:variant>
        <vt:lpstr>主题</vt:lpstr>
      </vt:variant>
      <vt:variant>
        <vt:i4>2</vt:i4>
      </vt:variant>
      <vt:variant>
        <vt:lpstr>幻灯片标题</vt:lpstr>
      </vt:variant>
      <vt:variant>
        <vt:i4>20</vt:i4>
      </vt:variant>
    </vt:vector>
  </HeadingPairs>
  <TitlesOfParts>
    <vt:vector size="42" baseType="lpstr">
      <vt:lpstr>Arial</vt:lpstr>
      <vt:lpstr>SimSun</vt:lpstr>
      <vt:lpstr>Wingdings</vt:lpstr>
      <vt:lpstr>Segoe UI Light</vt:lpstr>
      <vt:lpstr>Thonburi</vt:lpstr>
      <vt:lpstr>微软雅黑</vt:lpstr>
      <vt:lpstr>微软雅黑</vt:lpstr>
      <vt:lpstr>Calibri</vt:lpstr>
      <vt:lpstr>等线</vt:lpstr>
      <vt:lpstr>汉仪旗黑</vt:lpstr>
      <vt:lpstr>Segoe UI</vt:lpstr>
      <vt:lpstr>思源黑体 CN Heavy</vt:lpstr>
      <vt:lpstr>苹方-简</vt:lpstr>
      <vt:lpstr>微软雅黑</vt:lpstr>
      <vt:lpstr>Lucida Grande Light</vt:lpstr>
      <vt:lpstr>等线</vt:lpstr>
      <vt:lpstr>Arial Unicode MS</vt:lpstr>
      <vt:lpstr>Helvetica Neue</vt:lpstr>
      <vt:lpstr>宋体-简</vt:lpstr>
      <vt:lpstr>SimSun</vt:lpstr>
      <vt:lpstr>Office 主题​​</vt:lpstr>
      <vt:lpstr>1_OfficePLUS</vt:lpstr>
      <vt:lpstr>AI-Poet</vt:lpstr>
      <vt:lpstr>PowerPoint 演示文稿</vt:lpstr>
      <vt:lpstr>简介</vt:lpstr>
      <vt:lpstr>PowerPoint 演示文稿</vt:lpstr>
      <vt:lpstr>PowerPoint 演示文稿</vt:lpstr>
      <vt:lpstr>代码实现</vt:lpstr>
      <vt:lpstr>PowerPoint 演示文稿</vt:lpstr>
      <vt:lpstr>PowerPoint 演示文稿</vt:lpstr>
      <vt:lpstr>PowerPoint 演示文稿</vt:lpstr>
      <vt:lpstr>PowerPoint 演示文稿</vt:lpstr>
      <vt:lpstr>PowerPoint 演示文稿</vt:lpstr>
      <vt:lpstr>运行展示</vt:lpstr>
      <vt:lpstr>PowerPoint 演示文稿</vt:lpstr>
      <vt:lpstr>PowerPoint 演示文稿</vt:lpstr>
      <vt:lpstr>PowerPoint 演示文稿</vt:lpstr>
      <vt:lpstr>项目总结</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huid</cp:lastModifiedBy>
  <cp:revision>274</cp:revision>
  <dcterms:created xsi:type="dcterms:W3CDTF">2021-12-31T09:37:27Z</dcterms:created>
  <dcterms:modified xsi:type="dcterms:W3CDTF">2021-12-31T09:37:27Z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1033-3.1.4.5932</vt:lpwstr>
  </property>
</Properties>
</file>

<file path=docProps/thumbnail.jpeg>
</file>